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Livvic Bold" charset="1" panose="00000000000000000000"/>
      <p:regular r:id="rId25"/>
    </p:embeddedFont>
    <p:embeddedFont>
      <p:font typeface="Livvic" charset="1" panose="00000000000000000000"/>
      <p:regular r:id="rId26"/>
    </p:embeddedFont>
    <p:embeddedFont>
      <p:font typeface="Arimo Bold" charset="1" panose="020B0704020202020204"/>
      <p:regular r:id="rId27"/>
    </p:embeddedFont>
    <p:embeddedFont>
      <p:font typeface="Arimo" charset="1" panose="020B0604020202020204"/>
      <p:regular r:id="rId28"/>
    </p:embeddedFont>
    <p:embeddedFont>
      <p:font typeface="Maven Pro" charset="1" panose="00000500000000000000"/>
      <p:regular r:id="rId29"/>
    </p:embeddedFont>
    <p:embeddedFont>
      <p:font typeface="Maven Pro Bold" charset="1" panose="000008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notesMasters/notesMaster1.xml" Type="http://schemas.openxmlformats.org/officeDocument/2006/relationships/notesMaster"/><Relationship Id="rId23" Target="theme/theme2.xml" Type="http://schemas.openxmlformats.org/officeDocument/2006/relationships/theme"/><Relationship Id="rId24" Target="notesSlides/notesSlide1.xml" Type="http://schemas.openxmlformats.org/officeDocument/2006/relationships/note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notesSlides/notesSlide2.xml" Type="http://schemas.openxmlformats.org/officeDocument/2006/relationships/notesSlide"/><Relationship Id="rId31" Target="fonts/font31.fntdata" Type="http://schemas.openxmlformats.org/officeDocument/2006/relationships/font"/><Relationship Id="rId32" Target="notesSlides/notesSlide3.xml" Type="http://schemas.openxmlformats.org/officeDocument/2006/relationships/notesSlide"/><Relationship Id="rId33" Target="notesSlides/notesSlide4.xml" Type="http://schemas.openxmlformats.org/officeDocument/2006/relationships/notesSlide"/><Relationship Id="rId34" Target="notesSlides/notesSlide5.xml" Type="http://schemas.openxmlformats.org/officeDocument/2006/relationships/notesSlide"/><Relationship Id="rId35" Target="notesSlides/notesSlide6.xml" Type="http://schemas.openxmlformats.org/officeDocument/2006/relationships/notesSlide"/><Relationship Id="rId36" Target="notesSlides/notesSlide7.xml" Type="http://schemas.openxmlformats.org/officeDocument/2006/relationships/notesSlide"/><Relationship Id="rId37" Target="notesSlides/notesSlide8.xml" Type="http://schemas.openxmlformats.org/officeDocument/2006/relationships/notesSlide"/><Relationship Id="rId38" Target="notesSlides/notesSlide9.xml" Type="http://schemas.openxmlformats.org/officeDocument/2006/relationships/notesSlide"/><Relationship Id="rId39" Target="notesSlides/notesSlide10.xml" Type="http://schemas.openxmlformats.org/officeDocument/2006/relationships/notesSlide"/><Relationship Id="rId4" Target="theme/theme1.xml" Type="http://schemas.openxmlformats.org/officeDocument/2006/relationships/theme"/><Relationship Id="rId40" Target="notesSlides/notesSlide11.xml" Type="http://schemas.openxmlformats.org/officeDocument/2006/relationships/notesSlide"/><Relationship Id="rId41" Target="notesSlides/notesSlide12.xml" Type="http://schemas.openxmlformats.org/officeDocument/2006/relationships/notesSlide"/><Relationship Id="rId42" Target="notesSlides/notesSlide13.xml" Type="http://schemas.openxmlformats.org/officeDocument/2006/relationships/notesSlide"/><Relationship Id="rId43" Target="notesSlides/notesSlide14.xml" Type="http://schemas.openxmlformats.org/officeDocument/2006/relationships/notesSlide"/><Relationship Id="rId44" Target="notesSlides/notesSlide15.xml" Type="http://schemas.openxmlformats.org/officeDocument/2006/relationships/notesSlide"/><Relationship Id="rId45" Target="notesSlides/notesSlide16.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11" Target="../media/image60.png" Type="http://schemas.openxmlformats.org/officeDocument/2006/relationships/image"/><Relationship Id="rId12" Target="../media/image61.jpeg" Type="http://schemas.openxmlformats.org/officeDocument/2006/relationships/image"/><Relationship Id="rId13" Target="../media/image62.png" Type="http://schemas.openxmlformats.org/officeDocument/2006/relationships/image"/><Relationship Id="rId14" Target="../media/image63.svg" Type="http://schemas.openxmlformats.org/officeDocument/2006/relationships/image"/><Relationship Id="rId15" Target="../media/image64.png" Type="http://schemas.openxmlformats.org/officeDocument/2006/relationships/image"/><Relationship Id="rId2" Target="../notesSlides/notesSlide10.xml" Type="http://schemas.openxmlformats.org/officeDocument/2006/relationships/notesSlid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56.png" Type="http://schemas.openxmlformats.org/officeDocument/2006/relationships/image"/><Relationship Id="rId8" Target="../media/image57.png" Type="http://schemas.openxmlformats.org/officeDocument/2006/relationships/image"/><Relationship Id="rId9" Target="../media/image5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11" Target="../media/image65.png" Type="http://schemas.openxmlformats.org/officeDocument/2006/relationships/image"/><Relationship Id="rId2" Target="../notesSlides/notesSlide11.xml" Type="http://schemas.openxmlformats.org/officeDocument/2006/relationships/notesSlide"/><Relationship Id="rId3" Target="../media/image43.png" Type="http://schemas.openxmlformats.org/officeDocument/2006/relationships/image"/><Relationship Id="rId4" Target="../media/image4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3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11" Target="../media/image66.png" Type="http://schemas.openxmlformats.org/officeDocument/2006/relationships/image"/><Relationship Id="rId12" Target="../media/image65.png" Type="http://schemas.openxmlformats.org/officeDocument/2006/relationships/image"/><Relationship Id="rId2" Target="../notesSlides/notesSlide12.xml" Type="http://schemas.openxmlformats.org/officeDocument/2006/relationships/notesSlide"/><Relationship Id="rId3" Target="../media/image43.png" Type="http://schemas.openxmlformats.org/officeDocument/2006/relationships/image"/><Relationship Id="rId4" Target="../media/image4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3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11" Target="../media/image67.png" Type="http://schemas.openxmlformats.org/officeDocument/2006/relationships/image"/><Relationship Id="rId12" Target="../media/image68.png" Type="http://schemas.openxmlformats.org/officeDocument/2006/relationships/image"/><Relationship Id="rId2" Target="../notesSlides/notesSlide13.xml" Type="http://schemas.openxmlformats.org/officeDocument/2006/relationships/notesSlide"/><Relationship Id="rId3" Target="../media/image43.png" Type="http://schemas.openxmlformats.org/officeDocument/2006/relationships/image"/><Relationship Id="rId4" Target="../media/image4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3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69.png" Type="http://schemas.openxmlformats.org/officeDocument/2006/relationships/image"/><Relationship Id="rId4" Target="../media/image70.svg" Type="http://schemas.openxmlformats.org/officeDocument/2006/relationships/image"/><Relationship Id="rId5" Target="../media/image71.png" Type="http://schemas.openxmlformats.org/officeDocument/2006/relationships/image"/><Relationship Id="rId6" Target="../media/image7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71.png" Type="http://schemas.openxmlformats.org/officeDocument/2006/relationships/image"/><Relationship Id="rId4" Target="../media/image7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2" Target="../notesSlides/notesSlide2.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2" Target="../notesSlides/notesSlide3.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2" Target="../notesSlides/notesSlide4.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42.png" Type="http://schemas.openxmlformats.org/officeDocument/2006/relationships/image"/><Relationship Id="rId2" Target="../notesSlides/notesSlide6.xml" Type="http://schemas.openxmlformats.org/officeDocument/2006/relationships/notesSlide"/><Relationship Id="rId3" Target="../media/image21.png" Type="http://schemas.openxmlformats.org/officeDocument/2006/relationships/image"/><Relationship Id="rId4" Target="../media/image22.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4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11" Target="../media/image42.png" Type="http://schemas.openxmlformats.org/officeDocument/2006/relationships/image"/><Relationship Id="rId12" Target="../media/image45.png" Type="http://schemas.openxmlformats.org/officeDocument/2006/relationships/image"/><Relationship Id="rId13" Target="../media/image46.svg" Type="http://schemas.openxmlformats.org/officeDocument/2006/relationships/image"/><Relationship Id="rId2" Target="../notesSlides/notesSlide7.xml" Type="http://schemas.openxmlformats.org/officeDocument/2006/relationships/notesSlide"/><Relationship Id="rId3" Target="../media/image43.png" Type="http://schemas.openxmlformats.org/officeDocument/2006/relationships/image"/><Relationship Id="rId4" Target="../media/image4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3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11" Target="../media/image42.png" Type="http://schemas.openxmlformats.org/officeDocument/2006/relationships/image"/><Relationship Id="rId12" Target="../media/image47.png" Type="http://schemas.openxmlformats.org/officeDocument/2006/relationships/image"/><Relationship Id="rId13" Target="../media/image48.svg" Type="http://schemas.openxmlformats.org/officeDocument/2006/relationships/image"/><Relationship Id="rId2" Target="../notesSlides/notesSlide8.xml" Type="http://schemas.openxmlformats.org/officeDocument/2006/relationships/notesSlide"/><Relationship Id="rId3" Target="../media/image43.png" Type="http://schemas.openxmlformats.org/officeDocument/2006/relationships/image"/><Relationship Id="rId4" Target="../media/image44.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3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5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B0218">
                <a:alpha val="100000"/>
              </a:srgbClr>
            </a:gs>
            <a:gs pos="100000">
              <a:srgbClr val="240155">
                <a:alpha val="100000"/>
              </a:srgbClr>
            </a:gs>
          </a:gsLst>
          <a:lin ang="2700006"/>
        </a:gradFill>
      </p:bgPr>
    </p:bg>
    <p:spTree>
      <p:nvGrpSpPr>
        <p:cNvPr id="1" name=""/>
        <p:cNvGrpSpPr/>
        <p:nvPr/>
      </p:nvGrpSpPr>
      <p:grpSpPr>
        <a:xfrm>
          <a:off x="0" y="0"/>
          <a:ext cx="0" cy="0"/>
          <a:chOff x="0" y="0"/>
          <a:chExt cx="0" cy="0"/>
        </a:xfrm>
      </p:grpSpPr>
      <p:sp>
        <p:nvSpPr>
          <p:cNvPr name="Freeform 2" id="2"/>
          <p:cNvSpPr/>
          <p:nvPr/>
        </p:nvSpPr>
        <p:spPr>
          <a:xfrm flipH="false" flipV="false" rot="0">
            <a:off x="8500100" y="3304252"/>
            <a:ext cx="11456086" cy="6982760"/>
          </a:xfrm>
          <a:custGeom>
            <a:avLst/>
            <a:gdLst/>
            <a:ahLst/>
            <a:cxnLst/>
            <a:rect r="r" b="b" t="t" l="l"/>
            <a:pathLst>
              <a:path h="6982760" w="11456086">
                <a:moveTo>
                  <a:pt x="0" y="0"/>
                </a:moveTo>
                <a:lnTo>
                  <a:pt x="11456086" y="0"/>
                </a:lnTo>
                <a:lnTo>
                  <a:pt x="11456086" y="6982760"/>
                </a:lnTo>
                <a:lnTo>
                  <a:pt x="0" y="69827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259996" y="6536282"/>
            <a:ext cx="8027980" cy="3750712"/>
          </a:xfrm>
          <a:custGeom>
            <a:avLst/>
            <a:gdLst/>
            <a:ahLst/>
            <a:cxnLst/>
            <a:rect r="r" b="b" t="t" l="l"/>
            <a:pathLst>
              <a:path h="3750712" w="8027980">
                <a:moveTo>
                  <a:pt x="0" y="0"/>
                </a:moveTo>
                <a:lnTo>
                  <a:pt x="8027980" y="0"/>
                </a:lnTo>
                <a:lnTo>
                  <a:pt x="8027980" y="3750712"/>
                </a:lnTo>
                <a:lnTo>
                  <a:pt x="0" y="37507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002334" y="-5718402"/>
            <a:ext cx="10452114" cy="10595170"/>
          </a:xfrm>
          <a:custGeom>
            <a:avLst/>
            <a:gdLst/>
            <a:ahLst/>
            <a:cxnLst/>
            <a:rect r="r" b="b" t="t" l="l"/>
            <a:pathLst>
              <a:path h="10595170" w="10452114">
                <a:moveTo>
                  <a:pt x="0" y="0"/>
                </a:moveTo>
                <a:lnTo>
                  <a:pt x="10452114" y="0"/>
                </a:lnTo>
                <a:lnTo>
                  <a:pt x="10452114" y="10595170"/>
                </a:lnTo>
                <a:lnTo>
                  <a:pt x="0" y="105951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2979972" y="1191989"/>
            <a:ext cx="9292622" cy="11509423"/>
          </a:xfrm>
          <a:custGeom>
            <a:avLst/>
            <a:gdLst/>
            <a:ahLst/>
            <a:cxnLst/>
            <a:rect r="r" b="b" t="t" l="l"/>
            <a:pathLst>
              <a:path h="11509423" w="9292622">
                <a:moveTo>
                  <a:pt x="0" y="0"/>
                </a:moveTo>
                <a:lnTo>
                  <a:pt x="9292622" y="0"/>
                </a:lnTo>
                <a:lnTo>
                  <a:pt x="9292622" y="11509422"/>
                </a:lnTo>
                <a:lnTo>
                  <a:pt x="0" y="115094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2487150" y="389800"/>
            <a:ext cx="1619400" cy="2251350"/>
          </a:xfrm>
          <a:custGeom>
            <a:avLst/>
            <a:gdLst/>
            <a:ahLst/>
            <a:cxnLst/>
            <a:rect r="r" b="b" t="t" l="l"/>
            <a:pathLst>
              <a:path h="2251350" w="1619400">
                <a:moveTo>
                  <a:pt x="0" y="0"/>
                </a:moveTo>
                <a:lnTo>
                  <a:pt x="1619400" y="0"/>
                </a:lnTo>
                <a:lnTo>
                  <a:pt x="1619400" y="2251350"/>
                </a:lnTo>
                <a:lnTo>
                  <a:pt x="0" y="2251350"/>
                </a:lnTo>
                <a:lnTo>
                  <a:pt x="0" y="0"/>
                </a:lnTo>
                <a:close/>
              </a:path>
            </a:pathLst>
          </a:custGeom>
          <a:blipFill>
            <a:blip r:embed="rId11"/>
            <a:stretch>
              <a:fillRect l="0" t="0" r="0" b="0"/>
            </a:stretch>
          </a:blipFill>
        </p:spPr>
      </p:sp>
      <p:graphicFrame>
        <p:nvGraphicFramePr>
          <p:cNvPr name="Table 7" id="7"/>
          <p:cNvGraphicFramePr>
            <a:graphicFrameLocks noGrp="true"/>
          </p:cNvGraphicFramePr>
          <p:nvPr/>
        </p:nvGraphicFramePr>
        <p:xfrm>
          <a:off x="1426200" y="6151262"/>
          <a:ext cx="10972800" cy="2667000"/>
        </p:xfrm>
        <a:graphic>
          <a:graphicData uri="http://schemas.openxmlformats.org/drawingml/2006/table">
            <a:tbl>
              <a:tblPr/>
              <a:tblGrid>
                <a:gridCol w="3657600"/>
                <a:gridCol w="3657600"/>
                <a:gridCol w="3657600"/>
              </a:tblGrid>
              <a:tr h="533400">
                <a:tc>
                  <a:txBody>
                    <a:bodyPr anchor="t" rtlCol="false"/>
                    <a:lstStyle/>
                    <a:p>
                      <a:pPr algn="l">
                        <a:lnSpc>
                          <a:spcPts val="3359"/>
                        </a:lnSpc>
                        <a:defRPr/>
                      </a:pPr>
                      <a:r>
                        <a:rPr lang="en-US" b="true" sz="2799">
                          <a:solidFill>
                            <a:srgbClr val="CEABFF"/>
                          </a:solidFill>
                          <a:latin typeface="Livvic Bold"/>
                          <a:ea typeface="Livvic Bold"/>
                          <a:cs typeface="Livvic Bold"/>
                          <a:sym typeface="Livvic Bold"/>
                        </a:rPr>
                        <a:t>Roll no.:</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3359"/>
                        </a:lnSpc>
                        <a:defRPr/>
                      </a:pPr>
                      <a:r>
                        <a:rPr lang="en-US" b="true" sz="2799">
                          <a:solidFill>
                            <a:srgbClr val="CEABFF"/>
                          </a:solidFill>
                          <a:latin typeface="Livvic Bold"/>
                          <a:ea typeface="Livvic Bold"/>
                          <a:cs typeface="Livvic Bold"/>
                          <a:sym typeface="Livvic Bold"/>
                        </a:rPr>
                        <a:t>PRN:</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3359"/>
                        </a:lnSpc>
                        <a:defRPr/>
                      </a:pPr>
                      <a:r>
                        <a:rPr lang="en-US" b="true" sz="2799">
                          <a:solidFill>
                            <a:srgbClr val="CEABFF"/>
                          </a:solidFill>
                          <a:latin typeface="Livvic Bold"/>
                          <a:ea typeface="Livvic Bold"/>
                          <a:cs typeface="Livvic Bold"/>
                          <a:sym typeface="Livvic Bold"/>
                        </a:rPr>
                        <a:t>Name:</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533400">
                <a:tc>
                  <a:txBody>
                    <a:bodyPr anchor="t" rtlCol="false"/>
                    <a:lstStyle/>
                    <a:p>
                      <a:pPr algn="l">
                        <a:lnSpc>
                          <a:spcPts val="2400"/>
                        </a:lnSpc>
                        <a:defRPr/>
                      </a:pPr>
                      <a:r>
                        <a:rPr lang="en-US" sz="2000">
                          <a:solidFill>
                            <a:srgbClr val="CEABFF"/>
                          </a:solidFill>
                          <a:latin typeface="Livvic"/>
                          <a:ea typeface="Livvic"/>
                          <a:cs typeface="Livvic"/>
                          <a:sym typeface="Livvic"/>
                        </a:rPr>
                        <a:t>281059</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400"/>
                        </a:lnSpc>
                        <a:defRPr/>
                      </a:pPr>
                      <a:r>
                        <a:rPr lang="en-US" sz="2000">
                          <a:solidFill>
                            <a:srgbClr val="CEABFF"/>
                          </a:solidFill>
                          <a:latin typeface="Livvic"/>
                          <a:ea typeface="Livvic"/>
                          <a:cs typeface="Livvic"/>
                          <a:sym typeface="Livvic"/>
                        </a:rPr>
                        <a:t>22311746</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400"/>
                        </a:lnSpc>
                        <a:defRPr/>
                      </a:pPr>
                      <a:r>
                        <a:rPr lang="en-US" sz="2000">
                          <a:solidFill>
                            <a:srgbClr val="CEABFF"/>
                          </a:solidFill>
                          <a:latin typeface="Livvic"/>
                          <a:ea typeface="Livvic"/>
                          <a:cs typeface="Livvic"/>
                          <a:sym typeface="Livvic"/>
                        </a:rPr>
                        <a:t>Dev Bhangale</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533400">
                <a:tc>
                  <a:txBody>
                    <a:bodyPr anchor="t" rtlCol="false"/>
                    <a:lstStyle/>
                    <a:p>
                      <a:pPr algn="l">
                        <a:lnSpc>
                          <a:spcPts val="2400"/>
                        </a:lnSpc>
                        <a:defRPr/>
                      </a:pPr>
                      <a:r>
                        <a:rPr lang="en-US" sz="2000">
                          <a:solidFill>
                            <a:srgbClr val="CEABFF"/>
                          </a:solidFill>
                          <a:latin typeface="Livvic"/>
                          <a:ea typeface="Livvic"/>
                          <a:cs typeface="Livvic"/>
                          <a:sym typeface="Livvic"/>
                        </a:rPr>
                        <a:t>281060</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400"/>
                        </a:lnSpc>
                        <a:defRPr/>
                      </a:pPr>
                      <a:r>
                        <a:rPr lang="en-US" sz="2000">
                          <a:solidFill>
                            <a:srgbClr val="CEABFF"/>
                          </a:solidFill>
                          <a:latin typeface="Livvic"/>
                          <a:ea typeface="Livvic"/>
                          <a:cs typeface="Livvic"/>
                          <a:sym typeface="Livvic"/>
                        </a:rPr>
                        <a:t>22311748</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400"/>
                        </a:lnSpc>
                        <a:defRPr/>
                      </a:pPr>
                      <a:r>
                        <a:rPr lang="en-US" sz="2000">
                          <a:solidFill>
                            <a:srgbClr val="CEABFF"/>
                          </a:solidFill>
                          <a:latin typeface="Livvic"/>
                          <a:ea typeface="Livvic"/>
                          <a:cs typeface="Livvic"/>
                          <a:sym typeface="Livvic"/>
                        </a:rPr>
                        <a:t>Prachee Prasad</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533400">
                <a:tc>
                  <a:txBody>
                    <a:bodyPr anchor="t" rtlCol="false"/>
                    <a:lstStyle/>
                    <a:p>
                      <a:pPr algn="l">
                        <a:lnSpc>
                          <a:spcPts val="2400"/>
                        </a:lnSpc>
                        <a:defRPr/>
                      </a:pPr>
                      <a:r>
                        <a:rPr lang="en-US" sz="2000">
                          <a:solidFill>
                            <a:srgbClr val="CEABFF"/>
                          </a:solidFill>
                          <a:latin typeface="Livvic"/>
                          <a:ea typeface="Livvic"/>
                          <a:cs typeface="Livvic"/>
                          <a:sym typeface="Livvic"/>
                        </a:rPr>
                        <a:t>281069</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400"/>
                        </a:lnSpc>
                        <a:defRPr/>
                      </a:pPr>
                      <a:r>
                        <a:rPr lang="en-US" sz="2000">
                          <a:solidFill>
                            <a:srgbClr val="CEABFF"/>
                          </a:solidFill>
                          <a:latin typeface="Livvic"/>
                          <a:ea typeface="Livvic"/>
                          <a:cs typeface="Livvic"/>
                          <a:sym typeface="Livvic"/>
                        </a:rPr>
                        <a:t>22420090</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400"/>
                        </a:lnSpc>
                        <a:defRPr/>
                      </a:pPr>
                      <a:r>
                        <a:rPr lang="en-US" sz="2000">
                          <a:solidFill>
                            <a:srgbClr val="CEABFF"/>
                          </a:solidFill>
                          <a:latin typeface="Livvic"/>
                          <a:ea typeface="Livvic"/>
                          <a:cs typeface="Livvic"/>
                          <a:sym typeface="Livvic"/>
                        </a:rPr>
                        <a:t>Aziz Sayyad</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533400">
                <a:tc>
                  <a:txBody>
                    <a:bodyPr anchor="t" rtlCol="false"/>
                    <a:lstStyle/>
                    <a:p>
                      <a:pPr algn="l">
                        <a:lnSpc>
                          <a:spcPts val="2400"/>
                        </a:lnSpc>
                        <a:defRPr/>
                      </a:pPr>
                      <a:r>
                        <a:rPr lang="en-US" sz="2000">
                          <a:solidFill>
                            <a:srgbClr val="CEABFF"/>
                          </a:solidFill>
                          <a:latin typeface="Livvic"/>
                          <a:ea typeface="Livvic"/>
                          <a:cs typeface="Livvic"/>
                          <a:sym typeface="Livvic"/>
                        </a:rPr>
                        <a:t>281072</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400"/>
                        </a:lnSpc>
                        <a:defRPr/>
                      </a:pPr>
                      <a:r>
                        <a:rPr lang="en-US" sz="2000">
                          <a:solidFill>
                            <a:srgbClr val="CEABFF"/>
                          </a:solidFill>
                          <a:latin typeface="Livvic"/>
                          <a:ea typeface="Livvic"/>
                          <a:cs typeface="Livvic"/>
                          <a:sym typeface="Livvic"/>
                        </a:rPr>
                        <a:t>22420145</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2400"/>
                        </a:lnSpc>
                        <a:defRPr/>
                      </a:pPr>
                      <a:r>
                        <a:rPr lang="en-US" sz="2000">
                          <a:solidFill>
                            <a:srgbClr val="CEABFF"/>
                          </a:solidFill>
                          <a:latin typeface="Livvic"/>
                          <a:ea typeface="Livvic"/>
                          <a:cs typeface="Livvic"/>
                          <a:sym typeface="Livvic"/>
                        </a:rPr>
                        <a:t>Vivek Mule</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bl>
          </a:graphicData>
        </a:graphic>
      </p:graphicFrame>
      <p:sp>
        <p:nvSpPr>
          <p:cNvPr name="TextBox 8" id="8"/>
          <p:cNvSpPr txBox="true"/>
          <p:nvPr/>
        </p:nvSpPr>
        <p:spPr>
          <a:xfrm rot="0">
            <a:off x="1028700" y="3223138"/>
            <a:ext cx="10132326" cy="1257300"/>
          </a:xfrm>
          <a:prstGeom prst="rect">
            <a:avLst/>
          </a:prstGeom>
        </p:spPr>
        <p:txBody>
          <a:bodyPr anchor="t" rtlCol="false" tIns="0" lIns="0" bIns="0" rIns="0">
            <a:spAutoFit/>
          </a:bodyPr>
          <a:lstStyle/>
          <a:p>
            <a:pPr algn="l">
              <a:lnSpc>
                <a:spcPts val="4920"/>
              </a:lnSpc>
            </a:pPr>
            <a:r>
              <a:rPr lang="en-US" b="true" sz="4100">
                <a:solidFill>
                  <a:srgbClr val="CEABFF"/>
                </a:solidFill>
                <a:latin typeface="Arimo Bold"/>
                <a:ea typeface="Arimo Bold"/>
                <a:cs typeface="Arimo Bold"/>
                <a:sym typeface="Arimo Bold"/>
              </a:rPr>
              <a:t>Detection of face-swap-based deepfake images</a:t>
            </a:r>
          </a:p>
        </p:txBody>
      </p:sp>
      <p:sp>
        <p:nvSpPr>
          <p:cNvPr name="TextBox 9" id="9"/>
          <p:cNvSpPr txBox="true"/>
          <p:nvPr/>
        </p:nvSpPr>
        <p:spPr>
          <a:xfrm rot="0">
            <a:off x="1339625" y="5503988"/>
            <a:ext cx="6002550" cy="438150"/>
          </a:xfrm>
          <a:prstGeom prst="rect">
            <a:avLst/>
          </a:prstGeom>
        </p:spPr>
        <p:txBody>
          <a:bodyPr anchor="t" rtlCol="false" tIns="0" lIns="0" bIns="0" rIns="0">
            <a:spAutoFit/>
          </a:bodyPr>
          <a:lstStyle/>
          <a:p>
            <a:pPr algn="l">
              <a:lnSpc>
                <a:spcPts val="3359"/>
              </a:lnSpc>
            </a:pPr>
            <a:r>
              <a:rPr lang="en-US" sz="2799">
                <a:solidFill>
                  <a:srgbClr val="CEABFF"/>
                </a:solidFill>
                <a:latin typeface="Arimo"/>
                <a:ea typeface="Arimo"/>
                <a:cs typeface="Arimo"/>
                <a:sym typeface="Arimo"/>
              </a:rPr>
              <a:t>Presented By Group no A33:</a:t>
            </a:r>
          </a:p>
        </p:txBody>
      </p:sp>
      <p:sp>
        <p:nvSpPr>
          <p:cNvPr name="TextBox 10" id="10"/>
          <p:cNvSpPr txBox="true"/>
          <p:nvPr/>
        </p:nvSpPr>
        <p:spPr>
          <a:xfrm rot="0">
            <a:off x="4709925" y="1034726"/>
            <a:ext cx="8868150" cy="971025"/>
          </a:xfrm>
          <a:prstGeom prst="rect">
            <a:avLst/>
          </a:prstGeom>
        </p:spPr>
        <p:txBody>
          <a:bodyPr anchor="t" rtlCol="false" tIns="0" lIns="0" bIns="0" rIns="0">
            <a:spAutoFit/>
          </a:bodyPr>
          <a:lstStyle/>
          <a:p>
            <a:pPr algn="ctr">
              <a:lnSpc>
                <a:spcPts val="3840"/>
              </a:lnSpc>
            </a:pPr>
            <a:r>
              <a:rPr lang="en-US" b="true" sz="3200">
                <a:solidFill>
                  <a:srgbClr val="CEABFF"/>
                </a:solidFill>
                <a:latin typeface="Livvic Bold"/>
                <a:ea typeface="Livvic Bold"/>
                <a:cs typeface="Livvic Bold"/>
                <a:sym typeface="Livvic Bold"/>
              </a:rPr>
              <a:t>BRACT'S VISHWAKARMA INSTITUTE OF INFORMATION TECHNOLOGY </a:t>
            </a:r>
          </a:p>
        </p:txBody>
      </p:sp>
      <p:sp>
        <p:nvSpPr>
          <p:cNvPr name="TextBox 11" id="11"/>
          <p:cNvSpPr txBox="true"/>
          <p:nvPr/>
        </p:nvSpPr>
        <p:spPr>
          <a:xfrm rot="0">
            <a:off x="1339625" y="9440375"/>
            <a:ext cx="5023950" cy="488550"/>
          </a:xfrm>
          <a:prstGeom prst="rect">
            <a:avLst/>
          </a:prstGeom>
        </p:spPr>
        <p:txBody>
          <a:bodyPr anchor="t" rtlCol="false" tIns="0" lIns="0" bIns="0" rIns="0">
            <a:spAutoFit/>
          </a:bodyPr>
          <a:lstStyle/>
          <a:p>
            <a:pPr algn="l">
              <a:lnSpc>
                <a:spcPts val="3120"/>
              </a:lnSpc>
            </a:pPr>
            <a:r>
              <a:rPr lang="en-US" b="true" sz="2600">
                <a:solidFill>
                  <a:srgbClr val="CEABFF"/>
                </a:solidFill>
                <a:latin typeface="Livvic Bold"/>
                <a:ea typeface="Livvic Bold"/>
                <a:cs typeface="Livvic Bold"/>
                <a:sym typeface="Livvic Bold"/>
              </a:rPr>
              <a:t>SY A3, Department of CSE (AI)</a:t>
            </a:r>
          </a:p>
        </p:txBody>
      </p:sp>
      <p:sp>
        <p:nvSpPr>
          <p:cNvPr name="TextBox 12" id="12"/>
          <p:cNvSpPr txBox="true"/>
          <p:nvPr/>
        </p:nvSpPr>
        <p:spPr>
          <a:xfrm rot="0">
            <a:off x="1350000" y="4876768"/>
            <a:ext cx="5664796" cy="361950"/>
          </a:xfrm>
          <a:prstGeom prst="rect">
            <a:avLst/>
          </a:prstGeom>
        </p:spPr>
        <p:txBody>
          <a:bodyPr anchor="t" rtlCol="false" tIns="0" lIns="0" bIns="0" rIns="0">
            <a:spAutoFit/>
          </a:bodyPr>
          <a:lstStyle/>
          <a:p>
            <a:pPr algn="ctr">
              <a:lnSpc>
                <a:spcPts val="2879"/>
              </a:lnSpc>
              <a:spcBef>
                <a:spcPct val="0"/>
              </a:spcBef>
            </a:pPr>
            <a:r>
              <a:rPr lang="en-US" sz="2400">
                <a:solidFill>
                  <a:srgbClr val="CEABFF"/>
                </a:solidFill>
                <a:latin typeface="Maven Pro"/>
                <a:ea typeface="Maven Pro"/>
                <a:cs typeface="Maven Pro"/>
                <a:sym typeface="Maven Pro"/>
              </a:rPr>
              <a:t>Guided by: Dr. Anuradha Yenkikar Ma'am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B0218">
                <a:alpha val="100000"/>
              </a:srgbClr>
            </a:gs>
            <a:gs pos="100000">
              <a:srgbClr val="240155">
                <a:alpha val="100000"/>
              </a:srgbClr>
            </a:gs>
          </a:gsLst>
          <a:lin ang="2700006"/>
        </a:gradFill>
      </p:bgPr>
    </p:bg>
    <p:spTree>
      <p:nvGrpSpPr>
        <p:cNvPr id="1" name=""/>
        <p:cNvGrpSpPr/>
        <p:nvPr/>
      </p:nvGrpSpPr>
      <p:grpSpPr>
        <a:xfrm>
          <a:off x="0" y="0"/>
          <a:ext cx="0" cy="0"/>
          <a:chOff x="0" y="0"/>
          <a:chExt cx="0" cy="0"/>
        </a:xfrm>
      </p:grpSpPr>
      <p:sp>
        <p:nvSpPr>
          <p:cNvPr name="Freeform 2" id="2"/>
          <p:cNvSpPr/>
          <p:nvPr/>
        </p:nvSpPr>
        <p:spPr>
          <a:xfrm flipH="false" flipV="false" rot="0">
            <a:off x="106156" y="7038184"/>
            <a:ext cx="1333842" cy="3107592"/>
          </a:xfrm>
          <a:custGeom>
            <a:avLst/>
            <a:gdLst/>
            <a:ahLst/>
            <a:cxnLst/>
            <a:rect r="r" b="b" t="t" l="l"/>
            <a:pathLst>
              <a:path h="3107592" w="1333842">
                <a:moveTo>
                  <a:pt x="0" y="0"/>
                </a:moveTo>
                <a:lnTo>
                  <a:pt x="1333842" y="0"/>
                </a:lnTo>
                <a:lnTo>
                  <a:pt x="1333842" y="3107592"/>
                </a:lnTo>
                <a:lnTo>
                  <a:pt x="0" y="31075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5237644" y="222730"/>
            <a:ext cx="3152008" cy="2246828"/>
          </a:xfrm>
          <a:custGeom>
            <a:avLst/>
            <a:gdLst/>
            <a:ahLst/>
            <a:cxnLst/>
            <a:rect r="r" b="b" t="t" l="l"/>
            <a:pathLst>
              <a:path h="2246828" w="3152008">
                <a:moveTo>
                  <a:pt x="0" y="0"/>
                </a:moveTo>
                <a:lnTo>
                  <a:pt x="3152008" y="0"/>
                </a:lnTo>
                <a:lnTo>
                  <a:pt x="3152008" y="2246828"/>
                </a:lnTo>
                <a:lnTo>
                  <a:pt x="0" y="2246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11706725" y="4130109"/>
            <a:ext cx="1333842" cy="1437592"/>
            <a:chOff x="0" y="0"/>
            <a:chExt cx="1778456" cy="1916790"/>
          </a:xfrm>
        </p:grpSpPr>
        <p:grpSp>
          <p:nvGrpSpPr>
            <p:cNvPr name="Group 5" id="5"/>
            <p:cNvGrpSpPr/>
            <p:nvPr/>
          </p:nvGrpSpPr>
          <p:grpSpPr>
            <a:xfrm rot="0">
              <a:off x="0" y="0"/>
              <a:ext cx="1778456" cy="1916790"/>
              <a:chOff x="0" y="0"/>
              <a:chExt cx="351300" cy="378625"/>
            </a:xfrm>
          </p:grpSpPr>
          <p:sp>
            <p:nvSpPr>
              <p:cNvPr name="Freeform 6" id="6"/>
              <p:cNvSpPr/>
              <p:nvPr/>
            </p:nvSpPr>
            <p:spPr>
              <a:xfrm flipH="false" flipV="false" rot="0">
                <a:off x="0" y="0"/>
                <a:ext cx="351300" cy="378625"/>
              </a:xfrm>
              <a:custGeom>
                <a:avLst/>
                <a:gdLst/>
                <a:ahLst/>
                <a:cxnLst/>
                <a:rect r="r" b="b" t="t" l="l"/>
                <a:pathLst>
                  <a:path h="378625" w="351300">
                    <a:moveTo>
                      <a:pt x="175650" y="0"/>
                    </a:moveTo>
                    <a:lnTo>
                      <a:pt x="175650" y="0"/>
                    </a:lnTo>
                    <a:cubicBezTo>
                      <a:pt x="272659" y="0"/>
                      <a:pt x="351300" y="78641"/>
                      <a:pt x="351300" y="175650"/>
                    </a:cubicBezTo>
                    <a:lnTo>
                      <a:pt x="351300" y="202975"/>
                    </a:lnTo>
                    <a:cubicBezTo>
                      <a:pt x="351300" y="299984"/>
                      <a:pt x="272659" y="378625"/>
                      <a:pt x="175650" y="378625"/>
                    </a:cubicBezTo>
                    <a:lnTo>
                      <a:pt x="175650" y="378625"/>
                    </a:lnTo>
                    <a:cubicBezTo>
                      <a:pt x="78641" y="378625"/>
                      <a:pt x="0" y="299984"/>
                      <a:pt x="0" y="202975"/>
                    </a:cubicBezTo>
                    <a:lnTo>
                      <a:pt x="0" y="175650"/>
                    </a:lnTo>
                    <a:cubicBezTo>
                      <a:pt x="0" y="78641"/>
                      <a:pt x="78641" y="0"/>
                      <a:pt x="175650" y="0"/>
                    </a:cubicBezTo>
                    <a:close/>
                  </a:path>
                </a:pathLst>
              </a:custGeom>
              <a:solidFill>
                <a:srgbClr val="FEFDFD"/>
              </a:solidFill>
            </p:spPr>
          </p:sp>
          <p:sp>
            <p:nvSpPr>
              <p:cNvPr name="TextBox 7" id="7"/>
              <p:cNvSpPr txBox="true"/>
              <p:nvPr/>
            </p:nvSpPr>
            <p:spPr>
              <a:xfrm>
                <a:off x="0" y="0"/>
                <a:ext cx="351300" cy="378625"/>
              </a:xfrm>
              <a:prstGeom prst="rect">
                <a:avLst/>
              </a:prstGeom>
            </p:spPr>
            <p:txBody>
              <a:bodyPr anchor="ctr" rtlCol="false" tIns="50800" lIns="50800" bIns="50800" rIns="50800"/>
              <a:lstStyle/>
              <a:p>
                <a:pPr algn="ctr">
                  <a:lnSpc>
                    <a:spcPts val="2879"/>
                  </a:lnSpc>
                </a:pPr>
              </a:p>
            </p:txBody>
          </p:sp>
        </p:grpSp>
        <p:sp>
          <p:nvSpPr>
            <p:cNvPr name="Freeform 8" id="8"/>
            <p:cNvSpPr/>
            <p:nvPr/>
          </p:nvSpPr>
          <p:spPr>
            <a:xfrm flipH="false" flipV="false" rot="0">
              <a:off x="108337" y="177504"/>
              <a:ext cx="1561782" cy="1561782"/>
            </a:xfrm>
            <a:custGeom>
              <a:avLst/>
              <a:gdLst/>
              <a:ahLst/>
              <a:cxnLst/>
              <a:rect r="r" b="b" t="t" l="l"/>
              <a:pathLst>
                <a:path h="1561782" w="1561782">
                  <a:moveTo>
                    <a:pt x="0" y="0"/>
                  </a:moveTo>
                  <a:lnTo>
                    <a:pt x="1561782" y="0"/>
                  </a:lnTo>
                  <a:lnTo>
                    <a:pt x="1561782" y="1561782"/>
                  </a:lnTo>
                  <a:lnTo>
                    <a:pt x="0" y="1561782"/>
                  </a:lnTo>
                  <a:lnTo>
                    <a:pt x="0" y="0"/>
                  </a:lnTo>
                  <a:close/>
                </a:path>
              </a:pathLst>
            </a:custGeom>
            <a:blipFill>
              <a:blip r:embed="rId7"/>
              <a:stretch>
                <a:fillRect l="0" t="0" r="0" b="0"/>
              </a:stretch>
            </a:blipFill>
          </p:spPr>
        </p:sp>
      </p:grpSp>
      <p:grpSp>
        <p:nvGrpSpPr>
          <p:cNvPr name="Group 9" id="9"/>
          <p:cNvGrpSpPr/>
          <p:nvPr/>
        </p:nvGrpSpPr>
        <p:grpSpPr>
          <a:xfrm rot="0">
            <a:off x="11589999" y="6634812"/>
            <a:ext cx="4426224" cy="1437592"/>
            <a:chOff x="0" y="0"/>
            <a:chExt cx="5901631" cy="1916790"/>
          </a:xfrm>
        </p:grpSpPr>
        <p:grpSp>
          <p:nvGrpSpPr>
            <p:cNvPr name="Group 10" id="10"/>
            <p:cNvGrpSpPr/>
            <p:nvPr/>
          </p:nvGrpSpPr>
          <p:grpSpPr>
            <a:xfrm rot="0">
              <a:off x="0" y="0"/>
              <a:ext cx="5901631" cy="1916790"/>
              <a:chOff x="0" y="0"/>
              <a:chExt cx="1165754" cy="378625"/>
            </a:xfrm>
          </p:grpSpPr>
          <p:sp>
            <p:nvSpPr>
              <p:cNvPr name="Freeform 11" id="11"/>
              <p:cNvSpPr/>
              <p:nvPr/>
            </p:nvSpPr>
            <p:spPr>
              <a:xfrm flipH="false" flipV="false" rot="0">
                <a:off x="0" y="0"/>
                <a:ext cx="1165754" cy="378625"/>
              </a:xfrm>
              <a:custGeom>
                <a:avLst/>
                <a:gdLst/>
                <a:ahLst/>
                <a:cxnLst/>
                <a:rect r="r" b="b" t="t" l="l"/>
                <a:pathLst>
                  <a:path h="378625" w="1165754">
                    <a:moveTo>
                      <a:pt x="89204" y="0"/>
                    </a:moveTo>
                    <a:lnTo>
                      <a:pt x="1076550" y="0"/>
                    </a:lnTo>
                    <a:cubicBezTo>
                      <a:pt x="1100209" y="0"/>
                      <a:pt x="1122898" y="9398"/>
                      <a:pt x="1139627" y="26127"/>
                    </a:cubicBezTo>
                    <a:cubicBezTo>
                      <a:pt x="1156356" y="42856"/>
                      <a:pt x="1165754" y="65546"/>
                      <a:pt x="1165754" y="89204"/>
                    </a:cubicBezTo>
                    <a:lnTo>
                      <a:pt x="1165754" y="289421"/>
                    </a:lnTo>
                    <a:cubicBezTo>
                      <a:pt x="1165754" y="313079"/>
                      <a:pt x="1156356" y="335769"/>
                      <a:pt x="1139627" y="352498"/>
                    </a:cubicBezTo>
                    <a:cubicBezTo>
                      <a:pt x="1122898" y="369227"/>
                      <a:pt x="1100209" y="378625"/>
                      <a:pt x="1076550" y="378625"/>
                    </a:cubicBezTo>
                    <a:lnTo>
                      <a:pt x="89204" y="378625"/>
                    </a:lnTo>
                    <a:cubicBezTo>
                      <a:pt x="65546" y="378625"/>
                      <a:pt x="42856" y="369227"/>
                      <a:pt x="26127" y="352498"/>
                    </a:cubicBezTo>
                    <a:cubicBezTo>
                      <a:pt x="9398" y="335769"/>
                      <a:pt x="0" y="313079"/>
                      <a:pt x="0" y="289421"/>
                    </a:cubicBezTo>
                    <a:lnTo>
                      <a:pt x="0" y="89204"/>
                    </a:lnTo>
                    <a:cubicBezTo>
                      <a:pt x="0" y="65546"/>
                      <a:pt x="9398" y="42856"/>
                      <a:pt x="26127" y="26127"/>
                    </a:cubicBezTo>
                    <a:cubicBezTo>
                      <a:pt x="42856" y="9398"/>
                      <a:pt x="65546" y="0"/>
                      <a:pt x="89204" y="0"/>
                    </a:cubicBezTo>
                    <a:close/>
                  </a:path>
                </a:pathLst>
              </a:custGeom>
              <a:solidFill>
                <a:srgbClr val="FEFDFD"/>
              </a:solidFill>
            </p:spPr>
          </p:sp>
          <p:sp>
            <p:nvSpPr>
              <p:cNvPr name="TextBox 12" id="12"/>
              <p:cNvSpPr txBox="true"/>
              <p:nvPr/>
            </p:nvSpPr>
            <p:spPr>
              <a:xfrm>
                <a:off x="0" y="0"/>
                <a:ext cx="1165754" cy="378625"/>
              </a:xfrm>
              <a:prstGeom prst="rect">
                <a:avLst/>
              </a:prstGeom>
            </p:spPr>
            <p:txBody>
              <a:bodyPr anchor="ctr" rtlCol="false" tIns="50800" lIns="50800" bIns="50800" rIns="50800"/>
              <a:lstStyle/>
              <a:p>
                <a:pPr algn="ctr">
                  <a:lnSpc>
                    <a:spcPts val="2879"/>
                  </a:lnSpc>
                </a:pPr>
              </a:p>
            </p:txBody>
          </p:sp>
        </p:grpSp>
        <p:sp>
          <p:nvSpPr>
            <p:cNvPr name="Freeform 13" id="13"/>
            <p:cNvSpPr/>
            <p:nvPr/>
          </p:nvSpPr>
          <p:spPr>
            <a:xfrm flipH="false" flipV="false" rot="0">
              <a:off x="505076" y="249130"/>
              <a:ext cx="4891480" cy="1418529"/>
            </a:xfrm>
            <a:custGeom>
              <a:avLst/>
              <a:gdLst/>
              <a:ahLst/>
              <a:cxnLst/>
              <a:rect r="r" b="b" t="t" l="l"/>
              <a:pathLst>
                <a:path h="1418529" w="4891480">
                  <a:moveTo>
                    <a:pt x="0" y="0"/>
                  </a:moveTo>
                  <a:lnTo>
                    <a:pt x="4891480" y="0"/>
                  </a:lnTo>
                  <a:lnTo>
                    <a:pt x="4891480" y="1418530"/>
                  </a:lnTo>
                  <a:lnTo>
                    <a:pt x="0" y="1418530"/>
                  </a:lnTo>
                  <a:lnTo>
                    <a:pt x="0" y="0"/>
                  </a:lnTo>
                  <a:close/>
                </a:path>
              </a:pathLst>
            </a:custGeom>
            <a:blipFill>
              <a:blip r:embed="rId8"/>
              <a:stretch>
                <a:fillRect l="0" t="0" r="0" b="0"/>
              </a:stretch>
            </a:blipFill>
          </p:spPr>
        </p:sp>
      </p:grpSp>
      <p:grpSp>
        <p:nvGrpSpPr>
          <p:cNvPr name="Group 14" id="14"/>
          <p:cNvGrpSpPr/>
          <p:nvPr/>
        </p:nvGrpSpPr>
        <p:grpSpPr>
          <a:xfrm rot="0">
            <a:off x="8297391" y="3947923"/>
            <a:ext cx="2176205" cy="2841531"/>
            <a:chOff x="0" y="0"/>
            <a:chExt cx="2901607" cy="3788709"/>
          </a:xfrm>
        </p:grpSpPr>
        <p:grpSp>
          <p:nvGrpSpPr>
            <p:cNvPr name="Group 15" id="15"/>
            <p:cNvGrpSpPr/>
            <p:nvPr/>
          </p:nvGrpSpPr>
          <p:grpSpPr>
            <a:xfrm rot="0">
              <a:off x="0" y="0"/>
              <a:ext cx="2901607" cy="3788709"/>
              <a:chOff x="0" y="0"/>
              <a:chExt cx="573157" cy="748387"/>
            </a:xfrm>
          </p:grpSpPr>
          <p:sp>
            <p:nvSpPr>
              <p:cNvPr name="Freeform 16" id="16"/>
              <p:cNvSpPr/>
              <p:nvPr/>
            </p:nvSpPr>
            <p:spPr>
              <a:xfrm flipH="false" flipV="false" rot="0">
                <a:off x="0" y="0"/>
                <a:ext cx="573157" cy="748387"/>
              </a:xfrm>
              <a:custGeom>
                <a:avLst/>
                <a:gdLst/>
                <a:ahLst/>
                <a:cxnLst/>
                <a:rect r="r" b="b" t="t" l="l"/>
                <a:pathLst>
                  <a:path h="748387" w="573157">
                    <a:moveTo>
                      <a:pt x="181434" y="0"/>
                    </a:moveTo>
                    <a:lnTo>
                      <a:pt x="391723" y="0"/>
                    </a:lnTo>
                    <a:cubicBezTo>
                      <a:pt x="439842" y="0"/>
                      <a:pt x="485991" y="19115"/>
                      <a:pt x="520016" y="53141"/>
                    </a:cubicBezTo>
                    <a:cubicBezTo>
                      <a:pt x="554042" y="87166"/>
                      <a:pt x="573157" y="133315"/>
                      <a:pt x="573157" y="181434"/>
                    </a:cubicBezTo>
                    <a:lnTo>
                      <a:pt x="573157" y="566953"/>
                    </a:lnTo>
                    <a:cubicBezTo>
                      <a:pt x="573157" y="615072"/>
                      <a:pt x="554042" y="661221"/>
                      <a:pt x="520016" y="695246"/>
                    </a:cubicBezTo>
                    <a:cubicBezTo>
                      <a:pt x="485991" y="729272"/>
                      <a:pt x="439842" y="748387"/>
                      <a:pt x="391723" y="748387"/>
                    </a:cubicBezTo>
                    <a:lnTo>
                      <a:pt x="181434" y="748387"/>
                    </a:lnTo>
                    <a:cubicBezTo>
                      <a:pt x="133315" y="748387"/>
                      <a:pt x="87166" y="729272"/>
                      <a:pt x="53141" y="695246"/>
                    </a:cubicBezTo>
                    <a:cubicBezTo>
                      <a:pt x="19115" y="661221"/>
                      <a:pt x="0" y="615072"/>
                      <a:pt x="0" y="566953"/>
                    </a:cubicBezTo>
                    <a:lnTo>
                      <a:pt x="0" y="181434"/>
                    </a:lnTo>
                    <a:cubicBezTo>
                      <a:pt x="0" y="133315"/>
                      <a:pt x="19115" y="87166"/>
                      <a:pt x="53141" y="53141"/>
                    </a:cubicBezTo>
                    <a:cubicBezTo>
                      <a:pt x="87166" y="19115"/>
                      <a:pt x="133315" y="0"/>
                      <a:pt x="181434" y="0"/>
                    </a:cubicBezTo>
                    <a:close/>
                  </a:path>
                </a:pathLst>
              </a:custGeom>
              <a:solidFill>
                <a:srgbClr val="FEFDFD"/>
              </a:solidFill>
            </p:spPr>
          </p:sp>
          <p:sp>
            <p:nvSpPr>
              <p:cNvPr name="TextBox 17" id="17"/>
              <p:cNvSpPr txBox="true"/>
              <p:nvPr/>
            </p:nvSpPr>
            <p:spPr>
              <a:xfrm>
                <a:off x="0" y="0"/>
                <a:ext cx="573157" cy="748387"/>
              </a:xfrm>
              <a:prstGeom prst="rect">
                <a:avLst/>
              </a:prstGeom>
            </p:spPr>
            <p:txBody>
              <a:bodyPr anchor="ctr" rtlCol="false" tIns="50800" lIns="50800" bIns="50800" rIns="50800"/>
              <a:lstStyle/>
              <a:p>
                <a:pPr algn="ctr">
                  <a:lnSpc>
                    <a:spcPts val="2879"/>
                  </a:lnSpc>
                </a:pPr>
              </a:p>
            </p:txBody>
          </p:sp>
        </p:grpSp>
        <p:sp>
          <p:nvSpPr>
            <p:cNvPr name="Freeform 18" id="18"/>
            <p:cNvSpPr/>
            <p:nvPr/>
          </p:nvSpPr>
          <p:spPr>
            <a:xfrm flipH="false" flipV="false" rot="0">
              <a:off x="268955" y="354015"/>
              <a:ext cx="2363697" cy="3125550"/>
            </a:xfrm>
            <a:custGeom>
              <a:avLst/>
              <a:gdLst/>
              <a:ahLst/>
              <a:cxnLst/>
              <a:rect r="r" b="b" t="t" l="l"/>
              <a:pathLst>
                <a:path h="3125550" w="2363697">
                  <a:moveTo>
                    <a:pt x="0" y="0"/>
                  </a:moveTo>
                  <a:lnTo>
                    <a:pt x="2363697" y="0"/>
                  </a:lnTo>
                  <a:lnTo>
                    <a:pt x="2363697" y="3125550"/>
                  </a:lnTo>
                  <a:lnTo>
                    <a:pt x="0" y="3125550"/>
                  </a:lnTo>
                  <a:lnTo>
                    <a:pt x="0" y="0"/>
                  </a:lnTo>
                  <a:close/>
                </a:path>
              </a:pathLst>
            </a:custGeom>
            <a:blipFill>
              <a:blip r:embed="rId9"/>
              <a:stretch>
                <a:fillRect l="0" t="0" r="0" b="0"/>
              </a:stretch>
            </a:blipFill>
          </p:spPr>
        </p:sp>
      </p:grpSp>
      <p:grpSp>
        <p:nvGrpSpPr>
          <p:cNvPr name="Group 19" id="19"/>
          <p:cNvGrpSpPr/>
          <p:nvPr/>
        </p:nvGrpSpPr>
        <p:grpSpPr>
          <a:xfrm rot="0">
            <a:off x="9512292" y="1961350"/>
            <a:ext cx="4061436" cy="1519043"/>
            <a:chOff x="0" y="0"/>
            <a:chExt cx="5415247" cy="2025390"/>
          </a:xfrm>
        </p:grpSpPr>
        <p:grpSp>
          <p:nvGrpSpPr>
            <p:cNvPr name="Group 20" id="20"/>
            <p:cNvGrpSpPr/>
            <p:nvPr/>
          </p:nvGrpSpPr>
          <p:grpSpPr>
            <a:xfrm rot="0">
              <a:off x="0" y="0"/>
              <a:ext cx="5052005" cy="1916790"/>
              <a:chOff x="0" y="0"/>
              <a:chExt cx="997927" cy="378625"/>
            </a:xfrm>
          </p:grpSpPr>
          <p:sp>
            <p:nvSpPr>
              <p:cNvPr name="Freeform 21" id="21"/>
              <p:cNvSpPr/>
              <p:nvPr/>
            </p:nvSpPr>
            <p:spPr>
              <a:xfrm flipH="false" flipV="false" rot="0">
                <a:off x="0" y="0"/>
                <a:ext cx="997927" cy="378625"/>
              </a:xfrm>
              <a:custGeom>
                <a:avLst/>
                <a:gdLst/>
                <a:ahLst/>
                <a:cxnLst/>
                <a:rect r="r" b="b" t="t" l="l"/>
                <a:pathLst>
                  <a:path h="378625" w="997927">
                    <a:moveTo>
                      <a:pt x="104206" y="0"/>
                    </a:moveTo>
                    <a:lnTo>
                      <a:pt x="893721" y="0"/>
                    </a:lnTo>
                    <a:cubicBezTo>
                      <a:pt x="921358" y="0"/>
                      <a:pt x="947863" y="10979"/>
                      <a:pt x="967406" y="30521"/>
                    </a:cubicBezTo>
                    <a:cubicBezTo>
                      <a:pt x="986948" y="50064"/>
                      <a:pt x="997927" y="76569"/>
                      <a:pt x="997927" y="104206"/>
                    </a:cubicBezTo>
                    <a:lnTo>
                      <a:pt x="997927" y="274419"/>
                    </a:lnTo>
                    <a:cubicBezTo>
                      <a:pt x="997927" y="302056"/>
                      <a:pt x="986948" y="328561"/>
                      <a:pt x="967406" y="348104"/>
                    </a:cubicBezTo>
                    <a:cubicBezTo>
                      <a:pt x="947863" y="367646"/>
                      <a:pt x="921358" y="378625"/>
                      <a:pt x="893721" y="378625"/>
                    </a:cubicBezTo>
                    <a:lnTo>
                      <a:pt x="104206" y="378625"/>
                    </a:lnTo>
                    <a:cubicBezTo>
                      <a:pt x="76569" y="378625"/>
                      <a:pt x="50064" y="367646"/>
                      <a:pt x="30521" y="348104"/>
                    </a:cubicBezTo>
                    <a:cubicBezTo>
                      <a:pt x="10979" y="328561"/>
                      <a:pt x="0" y="302056"/>
                      <a:pt x="0" y="274419"/>
                    </a:cubicBezTo>
                    <a:lnTo>
                      <a:pt x="0" y="104206"/>
                    </a:lnTo>
                    <a:cubicBezTo>
                      <a:pt x="0" y="76569"/>
                      <a:pt x="10979" y="50064"/>
                      <a:pt x="30521" y="30521"/>
                    </a:cubicBezTo>
                    <a:cubicBezTo>
                      <a:pt x="50064" y="10979"/>
                      <a:pt x="76569" y="0"/>
                      <a:pt x="104206" y="0"/>
                    </a:cubicBezTo>
                    <a:close/>
                  </a:path>
                </a:pathLst>
              </a:custGeom>
              <a:solidFill>
                <a:srgbClr val="FEFDFD"/>
              </a:solidFill>
            </p:spPr>
          </p:sp>
          <p:sp>
            <p:nvSpPr>
              <p:cNvPr name="TextBox 22" id="22"/>
              <p:cNvSpPr txBox="true"/>
              <p:nvPr/>
            </p:nvSpPr>
            <p:spPr>
              <a:xfrm>
                <a:off x="0" y="0"/>
                <a:ext cx="997927" cy="378625"/>
              </a:xfrm>
              <a:prstGeom prst="rect">
                <a:avLst/>
              </a:prstGeom>
            </p:spPr>
            <p:txBody>
              <a:bodyPr anchor="ctr" rtlCol="false" tIns="50800" lIns="50800" bIns="50800" rIns="50800"/>
              <a:lstStyle/>
              <a:p>
                <a:pPr algn="ctr">
                  <a:lnSpc>
                    <a:spcPts val="2879"/>
                  </a:lnSpc>
                </a:pPr>
              </a:p>
            </p:txBody>
          </p:sp>
        </p:grpSp>
        <p:sp>
          <p:nvSpPr>
            <p:cNvPr name="Freeform 23" id="23"/>
            <p:cNvSpPr/>
            <p:nvPr/>
          </p:nvSpPr>
          <p:spPr>
            <a:xfrm flipH="false" flipV="false" rot="0">
              <a:off x="351771" y="0"/>
              <a:ext cx="5063476" cy="2025390"/>
            </a:xfrm>
            <a:custGeom>
              <a:avLst/>
              <a:gdLst/>
              <a:ahLst/>
              <a:cxnLst/>
              <a:rect r="r" b="b" t="t" l="l"/>
              <a:pathLst>
                <a:path h="2025390" w="5063476">
                  <a:moveTo>
                    <a:pt x="0" y="0"/>
                  </a:moveTo>
                  <a:lnTo>
                    <a:pt x="5063476" y="0"/>
                  </a:lnTo>
                  <a:lnTo>
                    <a:pt x="5063476" y="2025390"/>
                  </a:lnTo>
                  <a:lnTo>
                    <a:pt x="0" y="2025390"/>
                  </a:lnTo>
                  <a:lnTo>
                    <a:pt x="0" y="0"/>
                  </a:lnTo>
                  <a:close/>
                </a:path>
              </a:pathLst>
            </a:custGeom>
            <a:blipFill>
              <a:blip r:embed="rId10"/>
              <a:stretch>
                <a:fillRect l="0" t="0" r="0" b="0"/>
              </a:stretch>
            </a:blipFill>
          </p:spPr>
        </p:sp>
      </p:grpSp>
      <p:sp>
        <p:nvSpPr>
          <p:cNvPr name="Freeform 24" id="24"/>
          <p:cNvSpPr/>
          <p:nvPr/>
        </p:nvSpPr>
        <p:spPr>
          <a:xfrm flipH="false" flipV="false" rot="0">
            <a:off x="4709155" y="3570785"/>
            <a:ext cx="2761417" cy="1118648"/>
          </a:xfrm>
          <a:custGeom>
            <a:avLst/>
            <a:gdLst/>
            <a:ahLst/>
            <a:cxnLst/>
            <a:rect r="r" b="b" t="t" l="l"/>
            <a:pathLst>
              <a:path h="1118648" w="2761417">
                <a:moveTo>
                  <a:pt x="0" y="0"/>
                </a:moveTo>
                <a:lnTo>
                  <a:pt x="2761417" y="0"/>
                </a:lnTo>
                <a:lnTo>
                  <a:pt x="2761417" y="1118648"/>
                </a:lnTo>
                <a:lnTo>
                  <a:pt x="0" y="1118648"/>
                </a:lnTo>
                <a:lnTo>
                  <a:pt x="0" y="0"/>
                </a:lnTo>
                <a:close/>
              </a:path>
            </a:pathLst>
          </a:custGeom>
          <a:blipFill>
            <a:blip r:embed="rId11"/>
            <a:stretch>
              <a:fillRect l="0" t="0" r="0" b="0"/>
            </a:stretch>
          </a:blipFill>
        </p:spPr>
      </p:sp>
      <p:sp>
        <p:nvSpPr>
          <p:cNvPr name="Freeform 25" id="25"/>
          <p:cNvSpPr/>
          <p:nvPr/>
        </p:nvSpPr>
        <p:spPr>
          <a:xfrm flipH="false" flipV="false" rot="0">
            <a:off x="2669870" y="6182869"/>
            <a:ext cx="4511117" cy="2142781"/>
          </a:xfrm>
          <a:custGeom>
            <a:avLst/>
            <a:gdLst/>
            <a:ahLst/>
            <a:cxnLst/>
            <a:rect r="r" b="b" t="t" l="l"/>
            <a:pathLst>
              <a:path h="2142781" w="4511117">
                <a:moveTo>
                  <a:pt x="0" y="0"/>
                </a:moveTo>
                <a:lnTo>
                  <a:pt x="4511117" y="0"/>
                </a:lnTo>
                <a:lnTo>
                  <a:pt x="4511117" y="2142781"/>
                </a:lnTo>
                <a:lnTo>
                  <a:pt x="0" y="2142781"/>
                </a:lnTo>
                <a:lnTo>
                  <a:pt x="0" y="0"/>
                </a:lnTo>
                <a:close/>
              </a:path>
            </a:pathLst>
          </a:custGeom>
          <a:blipFill>
            <a:blip r:embed="rId12"/>
            <a:stretch>
              <a:fillRect l="0" t="0" r="0" b="0"/>
            </a:stretch>
          </a:blipFill>
        </p:spPr>
      </p:sp>
      <p:grpSp>
        <p:nvGrpSpPr>
          <p:cNvPr name="Group 26" id="26"/>
          <p:cNvGrpSpPr/>
          <p:nvPr/>
        </p:nvGrpSpPr>
        <p:grpSpPr>
          <a:xfrm rot="0">
            <a:off x="2669870" y="1961350"/>
            <a:ext cx="4324119" cy="1228470"/>
            <a:chOff x="0" y="0"/>
            <a:chExt cx="5765492" cy="1637960"/>
          </a:xfrm>
        </p:grpSpPr>
        <p:grpSp>
          <p:nvGrpSpPr>
            <p:cNvPr name="Group 27" id="27"/>
            <p:cNvGrpSpPr/>
            <p:nvPr/>
          </p:nvGrpSpPr>
          <p:grpSpPr>
            <a:xfrm rot="0">
              <a:off x="0" y="0"/>
              <a:ext cx="5765492" cy="1637960"/>
              <a:chOff x="0" y="0"/>
              <a:chExt cx="1138863" cy="323548"/>
            </a:xfrm>
          </p:grpSpPr>
          <p:sp>
            <p:nvSpPr>
              <p:cNvPr name="Freeform 28" id="28"/>
              <p:cNvSpPr/>
              <p:nvPr/>
            </p:nvSpPr>
            <p:spPr>
              <a:xfrm flipH="false" flipV="false" rot="0">
                <a:off x="0" y="0"/>
                <a:ext cx="1138863" cy="323548"/>
              </a:xfrm>
              <a:custGeom>
                <a:avLst/>
                <a:gdLst/>
                <a:ahLst/>
                <a:cxnLst/>
                <a:rect r="r" b="b" t="t" l="l"/>
                <a:pathLst>
                  <a:path h="323548" w="1138863">
                    <a:moveTo>
                      <a:pt x="91311" y="0"/>
                    </a:moveTo>
                    <a:lnTo>
                      <a:pt x="1047552" y="0"/>
                    </a:lnTo>
                    <a:cubicBezTo>
                      <a:pt x="1097981" y="0"/>
                      <a:pt x="1138863" y="40881"/>
                      <a:pt x="1138863" y="91311"/>
                    </a:cubicBezTo>
                    <a:lnTo>
                      <a:pt x="1138863" y="232237"/>
                    </a:lnTo>
                    <a:cubicBezTo>
                      <a:pt x="1138863" y="256454"/>
                      <a:pt x="1129242" y="279679"/>
                      <a:pt x="1112118" y="296803"/>
                    </a:cubicBezTo>
                    <a:cubicBezTo>
                      <a:pt x="1094994" y="313927"/>
                      <a:pt x="1071769" y="323548"/>
                      <a:pt x="1047552" y="323548"/>
                    </a:cubicBezTo>
                    <a:lnTo>
                      <a:pt x="91311" y="323548"/>
                    </a:lnTo>
                    <a:cubicBezTo>
                      <a:pt x="67094" y="323548"/>
                      <a:pt x="43868" y="313927"/>
                      <a:pt x="26744" y="296803"/>
                    </a:cubicBezTo>
                    <a:cubicBezTo>
                      <a:pt x="9620" y="279679"/>
                      <a:pt x="0" y="256454"/>
                      <a:pt x="0" y="232237"/>
                    </a:cubicBezTo>
                    <a:lnTo>
                      <a:pt x="0" y="91311"/>
                    </a:lnTo>
                    <a:cubicBezTo>
                      <a:pt x="0" y="67094"/>
                      <a:pt x="9620" y="43868"/>
                      <a:pt x="26744" y="26744"/>
                    </a:cubicBezTo>
                    <a:cubicBezTo>
                      <a:pt x="43868" y="9620"/>
                      <a:pt x="67094" y="0"/>
                      <a:pt x="91311" y="0"/>
                    </a:cubicBezTo>
                    <a:close/>
                  </a:path>
                </a:pathLst>
              </a:custGeom>
              <a:solidFill>
                <a:srgbClr val="FEFDFD"/>
              </a:solidFill>
            </p:spPr>
          </p:sp>
          <p:sp>
            <p:nvSpPr>
              <p:cNvPr name="TextBox 29" id="29"/>
              <p:cNvSpPr txBox="true"/>
              <p:nvPr/>
            </p:nvSpPr>
            <p:spPr>
              <a:xfrm>
                <a:off x="0" y="0"/>
                <a:ext cx="1138863" cy="323548"/>
              </a:xfrm>
              <a:prstGeom prst="rect">
                <a:avLst/>
              </a:prstGeom>
            </p:spPr>
            <p:txBody>
              <a:bodyPr anchor="ctr" rtlCol="false" tIns="50800" lIns="50800" bIns="50800" rIns="50800"/>
              <a:lstStyle/>
              <a:p>
                <a:pPr algn="ctr">
                  <a:lnSpc>
                    <a:spcPts val="2879"/>
                  </a:lnSpc>
                </a:pPr>
              </a:p>
            </p:txBody>
          </p:sp>
        </p:grpSp>
        <p:sp>
          <p:nvSpPr>
            <p:cNvPr name="Freeform 30" id="30"/>
            <p:cNvSpPr/>
            <p:nvPr/>
          </p:nvSpPr>
          <p:spPr>
            <a:xfrm flipH="false" flipV="false" rot="0">
              <a:off x="235883" y="119122"/>
              <a:ext cx="5293726" cy="1518838"/>
            </a:xfrm>
            <a:custGeom>
              <a:avLst/>
              <a:gdLst/>
              <a:ahLst/>
              <a:cxnLst/>
              <a:rect r="r" b="b" t="t" l="l"/>
              <a:pathLst>
                <a:path h="1518838" w="5293726">
                  <a:moveTo>
                    <a:pt x="0" y="0"/>
                  </a:moveTo>
                  <a:lnTo>
                    <a:pt x="5293726" y="0"/>
                  </a:lnTo>
                  <a:lnTo>
                    <a:pt x="5293726" y="1518838"/>
                  </a:lnTo>
                  <a:lnTo>
                    <a:pt x="0" y="151883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grpSp>
        <p:nvGrpSpPr>
          <p:cNvPr name="Group 31" id="31"/>
          <p:cNvGrpSpPr/>
          <p:nvPr/>
        </p:nvGrpSpPr>
        <p:grpSpPr>
          <a:xfrm rot="0">
            <a:off x="7911456" y="7256984"/>
            <a:ext cx="2688939" cy="671808"/>
            <a:chOff x="0" y="0"/>
            <a:chExt cx="708198" cy="176937"/>
          </a:xfrm>
        </p:grpSpPr>
        <p:sp>
          <p:nvSpPr>
            <p:cNvPr name="Freeform 32" id="32"/>
            <p:cNvSpPr/>
            <p:nvPr/>
          </p:nvSpPr>
          <p:spPr>
            <a:xfrm flipH="false" flipV="false" rot="0">
              <a:off x="0" y="0"/>
              <a:ext cx="708198" cy="176937"/>
            </a:xfrm>
            <a:custGeom>
              <a:avLst/>
              <a:gdLst/>
              <a:ahLst/>
              <a:cxnLst/>
              <a:rect r="r" b="b" t="t" l="l"/>
              <a:pathLst>
                <a:path h="176937" w="708198">
                  <a:moveTo>
                    <a:pt x="88468" y="0"/>
                  </a:moveTo>
                  <a:lnTo>
                    <a:pt x="619729" y="0"/>
                  </a:lnTo>
                  <a:cubicBezTo>
                    <a:pt x="668589" y="0"/>
                    <a:pt x="708198" y="39609"/>
                    <a:pt x="708198" y="88468"/>
                  </a:cubicBezTo>
                  <a:lnTo>
                    <a:pt x="708198" y="88468"/>
                  </a:lnTo>
                  <a:cubicBezTo>
                    <a:pt x="708198" y="137328"/>
                    <a:pt x="668589" y="176937"/>
                    <a:pt x="619729" y="176937"/>
                  </a:cubicBezTo>
                  <a:lnTo>
                    <a:pt x="88468" y="176937"/>
                  </a:lnTo>
                  <a:cubicBezTo>
                    <a:pt x="39609" y="176937"/>
                    <a:pt x="0" y="137328"/>
                    <a:pt x="0" y="88468"/>
                  </a:cubicBezTo>
                  <a:lnTo>
                    <a:pt x="0" y="88468"/>
                  </a:lnTo>
                  <a:cubicBezTo>
                    <a:pt x="0" y="39609"/>
                    <a:pt x="39609" y="0"/>
                    <a:pt x="88468" y="0"/>
                  </a:cubicBezTo>
                  <a:close/>
                </a:path>
              </a:pathLst>
            </a:custGeom>
            <a:solidFill>
              <a:srgbClr val="FEFDFD"/>
            </a:solidFill>
          </p:spPr>
        </p:sp>
        <p:sp>
          <p:nvSpPr>
            <p:cNvPr name="TextBox 33" id="33"/>
            <p:cNvSpPr txBox="true"/>
            <p:nvPr/>
          </p:nvSpPr>
          <p:spPr>
            <a:xfrm>
              <a:off x="0" y="0"/>
              <a:ext cx="708198" cy="176937"/>
            </a:xfrm>
            <a:prstGeom prst="rect">
              <a:avLst/>
            </a:prstGeom>
          </p:spPr>
          <p:txBody>
            <a:bodyPr anchor="ctr" rtlCol="false" tIns="50800" lIns="50800" bIns="50800" rIns="50800"/>
            <a:lstStyle/>
            <a:p>
              <a:pPr algn="ctr">
                <a:lnSpc>
                  <a:spcPts val="2879"/>
                </a:lnSpc>
              </a:pPr>
              <a:r>
                <a:rPr lang="en-US" b="true" sz="2400">
                  <a:solidFill>
                    <a:srgbClr val="000000"/>
                  </a:solidFill>
                  <a:latin typeface="Maven Pro Bold"/>
                  <a:ea typeface="Maven Pro Bold"/>
                  <a:cs typeface="Maven Pro Bold"/>
                  <a:sym typeface="Maven Pro Bold"/>
                </a:rPr>
                <a:t>Explainable AI</a:t>
              </a:r>
            </a:p>
          </p:txBody>
        </p:sp>
      </p:grpSp>
      <p:sp>
        <p:nvSpPr>
          <p:cNvPr name="Freeform 34" id="34"/>
          <p:cNvSpPr/>
          <p:nvPr/>
        </p:nvSpPr>
        <p:spPr>
          <a:xfrm flipH="false" flipV="false" rot="0">
            <a:off x="13573728" y="3570785"/>
            <a:ext cx="3685572" cy="1629738"/>
          </a:xfrm>
          <a:custGeom>
            <a:avLst/>
            <a:gdLst/>
            <a:ahLst/>
            <a:cxnLst/>
            <a:rect r="r" b="b" t="t" l="l"/>
            <a:pathLst>
              <a:path h="1629738" w="3685572">
                <a:moveTo>
                  <a:pt x="0" y="0"/>
                </a:moveTo>
                <a:lnTo>
                  <a:pt x="3685572" y="0"/>
                </a:lnTo>
                <a:lnTo>
                  <a:pt x="3685572" y="1629738"/>
                </a:lnTo>
                <a:lnTo>
                  <a:pt x="0" y="1629738"/>
                </a:lnTo>
                <a:lnTo>
                  <a:pt x="0" y="0"/>
                </a:lnTo>
                <a:close/>
              </a:path>
            </a:pathLst>
          </a:custGeom>
          <a:blipFill>
            <a:blip r:embed="rId15"/>
            <a:stretch>
              <a:fillRect l="0" t="-6536" r="0" b="-6536"/>
            </a:stretch>
          </a:blipFill>
          <a:ln cap="rnd">
            <a:noFill/>
            <a:prstDash val="solid"/>
            <a:round/>
          </a:ln>
        </p:spPr>
      </p:sp>
      <p:sp>
        <p:nvSpPr>
          <p:cNvPr name="TextBox 35" id="35"/>
          <p:cNvSpPr txBox="true"/>
          <p:nvPr/>
        </p:nvSpPr>
        <p:spPr>
          <a:xfrm rot="0">
            <a:off x="7078236" y="430319"/>
            <a:ext cx="3673350" cy="915825"/>
          </a:xfrm>
          <a:prstGeom prst="rect">
            <a:avLst/>
          </a:prstGeom>
        </p:spPr>
        <p:txBody>
          <a:bodyPr anchor="t" rtlCol="false" tIns="0" lIns="0" bIns="0" rIns="0">
            <a:spAutoFit/>
          </a:bodyPr>
          <a:lstStyle/>
          <a:p>
            <a:pPr algn="l">
              <a:lnSpc>
                <a:spcPts val="5759"/>
              </a:lnSpc>
            </a:pPr>
            <a:r>
              <a:rPr lang="en-US" b="true" sz="4800">
                <a:solidFill>
                  <a:srgbClr val="CEABFF"/>
                </a:solidFill>
                <a:latin typeface="Livvic Bold"/>
                <a:ea typeface="Livvic Bold"/>
                <a:cs typeface="Livvic Bold"/>
                <a:sym typeface="Livvic Bold"/>
              </a:rPr>
              <a:t>Tech Stack</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B0218">
                <a:alpha val="100000"/>
              </a:srgbClr>
            </a:gs>
            <a:gs pos="100000">
              <a:srgbClr val="240155">
                <a:alpha val="100000"/>
              </a:srgbClr>
            </a:gs>
          </a:gsLst>
          <a:lin ang="2700006"/>
        </a:gradFill>
      </p:bgPr>
    </p:bg>
    <p:spTree>
      <p:nvGrpSpPr>
        <p:cNvPr id="1" name=""/>
        <p:cNvGrpSpPr/>
        <p:nvPr/>
      </p:nvGrpSpPr>
      <p:grpSpPr>
        <a:xfrm>
          <a:off x="0" y="0"/>
          <a:ext cx="0" cy="0"/>
          <a:chOff x="0" y="0"/>
          <a:chExt cx="0" cy="0"/>
        </a:xfrm>
      </p:grpSpPr>
      <p:sp>
        <p:nvSpPr>
          <p:cNvPr name="Freeform 2" id="2"/>
          <p:cNvSpPr/>
          <p:nvPr/>
        </p:nvSpPr>
        <p:spPr>
          <a:xfrm flipH="false" flipV="false" rot="0">
            <a:off x="-5551508" y="-904767"/>
            <a:ext cx="10264301" cy="13707794"/>
          </a:xfrm>
          <a:custGeom>
            <a:avLst/>
            <a:gdLst/>
            <a:ahLst/>
            <a:cxnLst/>
            <a:rect r="r" b="b" t="t" l="l"/>
            <a:pathLst>
              <a:path h="13707794" w="10264301">
                <a:moveTo>
                  <a:pt x="0" y="0"/>
                </a:moveTo>
                <a:lnTo>
                  <a:pt x="10264300" y="0"/>
                </a:lnTo>
                <a:lnTo>
                  <a:pt x="10264300" y="13707794"/>
                </a:lnTo>
                <a:lnTo>
                  <a:pt x="0" y="137077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4465049" y="5278549"/>
            <a:ext cx="4793524" cy="7048194"/>
          </a:xfrm>
          <a:custGeom>
            <a:avLst/>
            <a:gdLst/>
            <a:ahLst/>
            <a:cxnLst/>
            <a:rect r="r" b="b" t="t" l="l"/>
            <a:pathLst>
              <a:path h="7048194" w="4793524">
                <a:moveTo>
                  <a:pt x="0" y="0"/>
                </a:moveTo>
                <a:lnTo>
                  <a:pt x="4793524" y="0"/>
                </a:lnTo>
                <a:lnTo>
                  <a:pt x="4793524" y="7048194"/>
                </a:lnTo>
                <a:lnTo>
                  <a:pt x="0" y="70481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6993046" y="5527086"/>
            <a:ext cx="1320046" cy="4335182"/>
          </a:xfrm>
          <a:custGeom>
            <a:avLst/>
            <a:gdLst/>
            <a:ahLst/>
            <a:cxnLst/>
            <a:rect r="r" b="b" t="t" l="l"/>
            <a:pathLst>
              <a:path h="4335182" w="1320046">
                <a:moveTo>
                  <a:pt x="0" y="0"/>
                </a:moveTo>
                <a:lnTo>
                  <a:pt x="1320046" y="0"/>
                </a:lnTo>
                <a:lnTo>
                  <a:pt x="1320046" y="4335182"/>
                </a:lnTo>
                <a:lnTo>
                  <a:pt x="0" y="43351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308282" y="1984947"/>
            <a:ext cx="1412983" cy="3158573"/>
          </a:xfrm>
          <a:custGeom>
            <a:avLst/>
            <a:gdLst/>
            <a:ahLst/>
            <a:cxnLst/>
            <a:rect r="r" b="b" t="t" l="l"/>
            <a:pathLst>
              <a:path h="3158573" w="1412983">
                <a:moveTo>
                  <a:pt x="0" y="0"/>
                </a:moveTo>
                <a:lnTo>
                  <a:pt x="1412982" y="0"/>
                </a:lnTo>
                <a:lnTo>
                  <a:pt x="1412982" y="3158572"/>
                </a:lnTo>
                <a:lnTo>
                  <a:pt x="0" y="31585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6" id="6"/>
          <p:cNvGrpSpPr/>
          <p:nvPr/>
        </p:nvGrpSpPr>
        <p:grpSpPr>
          <a:xfrm rot="0">
            <a:off x="4840239" y="308975"/>
            <a:ext cx="8725200" cy="963285"/>
            <a:chOff x="0" y="0"/>
            <a:chExt cx="11633600" cy="1284380"/>
          </a:xfrm>
        </p:grpSpPr>
        <p:sp>
          <p:nvSpPr>
            <p:cNvPr name="Freeform 7" id="7"/>
            <p:cNvSpPr/>
            <p:nvPr/>
          </p:nvSpPr>
          <p:spPr>
            <a:xfrm flipH="false" flipV="false" rot="0">
              <a:off x="0" y="0"/>
              <a:ext cx="11633581" cy="1284354"/>
            </a:xfrm>
            <a:custGeom>
              <a:avLst/>
              <a:gdLst/>
              <a:ahLst/>
              <a:cxnLst/>
              <a:rect r="r" b="b" t="t" l="l"/>
              <a:pathLst>
                <a:path h="1284354" w="11633581">
                  <a:moveTo>
                    <a:pt x="0" y="0"/>
                  </a:moveTo>
                  <a:lnTo>
                    <a:pt x="11633581" y="0"/>
                  </a:lnTo>
                  <a:lnTo>
                    <a:pt x="11633581" y="1284354"/>
                  </a:lnTo>
                  <a:lnTo>
                    <a:pt x="0" y="1284354"/>
                  </a:lnTo>
                  <a:close/>
                </a:path>
              </a:pathLst>
            </a:custGeom>
            <a:solidFill>
              <a:srgbClr val="D9CAEA">
                <a:alpha val="3137"/>
              </a:srgbClr>
            </a:solidFill>
          </p:spPr>
        </p:sp>
      </p:grpSp>
      <p:sp>
        <p:nvSpPr>
          <p:cNvPr name="Freeform 8" id="8"/>
          <p:cNvSpPr/>
          <p:nvPr/>
        </p:nvSpPr>
        <p:spPr>
          <a:xfrm flipH="false" flipV="false" rot="0">
            <a:off x="1487965" y="2804097"/>
            <a:ext cx="15505081" cy="6705947"/>
          </a:xfrm>
          <a:custGeom>
            <a:avLst/>
            <a:gdLst/>
            <a:ahLst/>
            <a:cxnLst/>
            <a:rect r="r" b="b" t="t" l="l"/>
            <a:pathLst>
              <a:path h="6705947" w="15505081">
                <a:moveTo>
                  <a:pt x="0" y="0"/>
                </a:moveTo>
                <a:lnTo>
                  <a:pt x="15505081" y="0"/>
                </a:lnTo>
                <a:lnTo>
                  <a:pt x="15505081" y="6705947"/>
                </a:lnTo>
                <a:lnTo>
                  <a:pt x="0" y="6705947"/>
                </a:lnTo>
                <a:lnTo>
                  <a:pt x="0" y="0"/>
                </a:lnTo>
                <a:close/>
              </a:path>
            </a:pathLst>
          </a:custGeom>
          <a:blipFill>
            <a:blip r:embed="rId11"/>
            <a:stretch>
              <a:fillRect l="0" t="0" r="0" b="0"/>
            </a:stretch>
          </a:blipFill>
        </p:spPr>
      </p:sp>
      <p:sp>
        <p:nvSpPr>
          <p:cNvPr name="TextBox 9" id="9"/>
          <p:cNvSpPr txBox="true"/>
          <p:nvPr/>
        </p:nvSpPr>
        <p:spPr>
          <a:xfrm rot="0">
            <a:off x="1038825" y="366125"/>
            <a:ext cx="16210350" cy="800100"/>
          </a:xfrm>
          <a:prstGeom prst="rect">
            <a:avLst/>
          </a:prstGeom>
        </p:spPr>
        <p:txBody>
          <a:bodyPr anchor="t" rtlCol="false" tIns="0" lIns="0" bIns="0" rIns="0">
            <a:spAutoFit/>
          </a:bodyPr>
          <a:lstStyle/>
          <a:p>
            <a:pPr algn="ctr">
              <a:lnSpc>
                <a:spcPts val="6359"/>
              </a:lnSpc>
            </a:pPr>
            <a:r>
              <a:rPr lang="en-US" b="true" sz="5299">
                <a:solidFill>
                  <a:srgbClr val="FFFFFF"/>
                </a:solidFill>
                <a:latin typeface="Maven Pro Bold"/>
                <a:ea typeface="Maven Pro Bold"/>
                <a:cs typeface="Maven Pro Bold"/>
                <a:sym typeface="Maven Pro Bold"/>
              </a:rPr>
              <a:t>RESULTS</a:t>
            </a:r>
          </a:p>
        </p:txBody>
      </p:sp>
      <p:sp>
        <p:nvSpPr>
          <p:cNvPr name="TextBox 10" id="10"/>
          <p:cNvSpPr txBox="true"/>
          <p:nvPr/>
        </p:nvSpPr>
        <p:spPr>
          <a:xfrm rot="0">
            <a:off x="1487469" y="1975422"/>
            <a:ext cx="5339060" cy="457200"/>
          </a:xfrm>
          <a:prstGeom prst="rect">
            <a:avLst/>
          </a:prstGeom>
        </p:spPr>
        <p:txBody>
          <a:bodyPr anchor="t" rtlCol="false" tIns="0" lIns="0" bIns="0" rIns="0">
            <a:spAutoFit/>
          </a:bodyPr>
          <a:lstStyle/>
          <a:p>
            <a:pPr algn="ctr">
              <a:lnSpc>
                <a:spcPts val="3599"/>
              </a:lnSpc>
              <a:spcBef>
                <a:spcPct val="0"/>
              </a:spcBef>
            </a:pPr>
            <a:r>
              <a:rPr lang="en-US" b="true" sz="2999">
                <a:solidFill>
                  <a:srgbClr val="D9CAEA"/>
                </a:solidFill>
                <a:latin typeface="Maven Pro Bold"/>
                <a:ea typeface="Maven Pro Bold"/>
                <a:cs typeface="Maven Pro Bold"/>
                <a:sym typeface="Maven Pro Bold"/>
              </a:rPr>
              <a:t>Without Data Augmentation: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B0218">
                <a:alpha val="100000"/>
              </a:srgbClr>
            </a:gs>
            <a:gs pos="100000">
              <a:srgbClr val="240155">
                <a:alpha val="100000"/>
              </a:srgbClr>
            </a:gs>
          </a:gsLst>
          <a:lin ang="2700006"/>
        </a:gradFill>
      </p:bgPr>
    </p:bg>
    <p:spTree>
      <p:nvGrpSpPr>
        <p:cNvPr id="1" name=""/>
        <p:cNvGrpSpPr/>
        <p:nvPr/>
      </p:nvGrpSpPr>
      <p:grpSpPr>
        <a:xfrm>
          <a:off x="0" y="0"/>
          <a:ext cx="0" cy="0"/>
          <a:chOff x="0" y="0"/>
          <a:chExt cx="0" cy="0"/>
        </a:xfrm>
      </p:grpSpPr>
      <p:grpSp>
        <p:nvGrpSpPr>
          <p:cNvPr name="Group 2" id="2"/>
          <p:cNvGrpSpPr/>
          <p:nvPr/>
        </p:nvGrpSpPr>
        <p:grpSpPr>
          <a:xfrm rot="0">
            <a:off x="4667223" y="306242"/>
            <a:ext cx="8725200" cy="963285"/>
            <a:chOff x="0" y="0"/>
            <a:chExt cx="11633600" cy="1284380"/>
          </a:xfrm>
        </p:grpSpPr>
        <p:sp>
          <p:nvSpPr>
            <p:cNvPr name="Freeform 3" id="3"/>
            <p:cNvSpPr/>
            <p:nvPr/>
          </p:nvSpPr>
          <p:spPr>
            <a:xfrm flipH="false" flipV="false" rot="0">
              <a:off x="0" y="0"/>
              <a:ext cx="11633581" cy="1284354"/>
            </a:xfrm>
            <a:custGeom>
              <a:avLst/>
              <a:gdLst/>
              <a:ahLst/>
              <a:cxnLst/>
              <a:rect r="r" b="b" t="t" l="l"/>
              <a:pathLst>
                <a:path h="1284354" w="11633581">
                  <a:moveTo>
                    <a:pt x="0" y="0"/>
                  </a:moveTo>
                  <a:lnTo>
                    <a:pt x="11633581" y="0"/>
                  </a:lnTo>
                  <a:lnTo>
                    <a:pt x="11633581" y="1284354"/>
                  </a:lnTo>
                  <a:lnTo>
                    <a:pt x="0" y="1284354"/>
                  </a:lnTo>
                  <a:close/>
                </a:path>
              </a:pathLst>
            </a:custGeom>
            <a:solidFill>
              <a:srgbClr val="D9CAEA">
                <a:alpha val="3137"/>
              </a:srgbClr>
            </a:solidFill>
          </p:spPr>
        </p:sp>
      </p:grpSp>
      <p:sp>
        <p:nvSpPr>
          <p:cNvPr name="TextBox 4" id="4"/>
          <p:cNvSpPr txBox="true"/>
          <p:nvPr/>
        </p:nvSpPr>
        <p:spPr>
          <a:xfrm rot="0">
            <a:off x="1038825" y="366125"/>
            <a:ext cx="16210350" cy="800100"/>
          </a:xfrm>
          <a:prstGeom prst="rect">
            <a:avLst/>
          </a:prstGeom>
        </p:spPr>
        <p:txBody>
          <a:bodyPr anchor="t" rtlCol="false" tIns="0" lIns="0" bIns="0" rIns="0">
            <a:spAutoFit/>
          </a:bodyPr>
          <a:lstStyle/>
          <a:p>
            <a:pPr algn="ctr">
              <a:lnSpc>
                <a:spcPts val="6359"/>
              </a:lnSpc>
            </a:pPr>
            <a:r>
              <a:rPr lang="en-US" b="true" sz="5299">
                <a:solidFill>
                  <a:srgbClr val="FFFFFF"/>
                </a:solidFill>
                <a:latin typeface="Maven Pro Bold"/>
                <a:ea typeface="Maven Pro Bold"/>
                <a:cs typeface="Maven Pro Bold"/>
                <a:sym typeface="Maven Pro Bold"/>
              </a:rPr>
              <a:t>RESULTS</a:t>
            </a:r>
          </a:p>
        </p:txBody>
      </p:sp>
      <p:sp>
        <p:nvSpPr>
          <p:cNvPr name="Freeform 5" id="5"/>
          <p:cNvSpPr/>
          <p:nvPr/>
        </p:nvSpPr>
        <p:spPr>
          <a:xfrm flipH="false" flipV="false" rot="0">
            <a:off x="-5551508" y="-904767"/>
            <a:ext cx="10264301" cy="13707794"/>
          </a:xfrm>
          <a:custGeom>
            <a:avLst/>
            <a:gdLst/>
            <a:ahLst/>
            <a:cxnLst/>
            <a:rect r="r" b="b" t="t" l="l"/>
            <a:pathLst>
              <a:path h="13707794" w="10264301">
                <a:moveTo>
                  <a:pt x="0" y="0"/>
                </a:moveTo>
                <a:lnTo>
                  <a:pt x="10264300" y="0"/>
                </a:lnTo>
                <a:lnTo>
                  <a:pt x="10264300" y="13707794"/>
                </a:lnTo>
                <a:lnTo>
                  <a:pt x="0" y="137077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465049" y="5278549"/>
            <a:ext cx="4793524" cy="7048194"/>
          </a:xfrm>
          <a:custGeom>
            <a:avLst/>
            <a:gdLst/>
            <a:ahLst/>
            <a:cxnLst/>
            <a:rect r="r" b="b" t="t" l="l"/>
            <a:pathLst>
              <a:path h="7048194" w="4793524">
                <a:moveTo>
                  <a:pt x="0" y="0"/>
                </a:moveTo>
                <a:lnTo>
                  <a:pt x="4793524" y="0"/>
                </a:lnTo>
                <a:lnTo>
                  <a:pt x="4793524" y="7048194"/>
                </a:lnTo>
                <a:lnTo>
                  <a:pt x="0" y="70481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993046" y="5527086"/>
            <a:ext cx="1320046" cy="4335182"/>
          </a:xfrm>
          <a:custGeom>
            <a:avLst/>
            <a:gdLst/>
            <a:ahLst/>
            <a:cxnLst/>
            <a:rect r="r" b="b" t="t" l="l"/>
            <a:pathLst>
              <a:path h="4335182" w="1320046">
                <a:moveTo>
                  <a:pt x="0" y="0"/>
                </a:moveTo>
                <a:lnTo>
                  <a:pt x="1320046" y="0"/>
                </a:lnTo>
                <a:lnTo>
                  <a:pt x="1320046" y="4335182"/>
                </a:lnTo>
                <a:lnTo>
                  <a:pt x="0" y="43351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308282" y="1984947"/>
            <a:ext cx="1412983" cy="3158573"/>
          </a:xfrm>
          <a:custGeom>
            <a:avLst/>
            <a:gdLst/>
            <a:ahLst/>
            <a:cxnLst/>
            <a:rect r="r" b="b" t="t" l="l"/>
            <a:pathLst>
              <a:path h="3158573" w="1412983">
                <a:moveTo>
                  <a:pt x="0" y="0"/>
                </a:moveTo>
                <a:lnTo>
                  <a:pt x="1412982" y="0"/>
                </a:lnTo>
                <a:lnTo>
                  <a:pt x="1412982" y="3158572"/>
                </a:lnTo>
                <a:lnTo>
                  <a:pt x="0" y="31585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474409" y="1602902"/>
            <a:ext cx="7463809" cy="428625"/>
          </a:xfrm>
          <a:prstGeom prst="rect">
            <a:avLst/>
          </a:prstGeom>
        </p:spPr>
        <p:txBody>
          <a:bodyPr anchor="t" rtlCol="false" tIns="0" lIns="0" bIns="0" rIns="0">
            <a:spAutoFit/>
          </a:bodyPr>
          <a:lstStyle/>
          <a:p>
            <a:pPr algn="ctr">
              <a:lnSpc>
                <a:spcPts val="3359"/>
              </a:lnSpc>
              <a:spcBef>
                <a:spcPct val="0"/>
              </a:spcBef>
            </a:pPr>
            <a:r>
              <a:rPr lang="en-US" b="true" sz="2799">
                <a:solidFill>
                  <a:srgbClr val="D9CAEA"/>
                </a:solidFill>
                <a:latin typeface="Maven Pro Bold"/>
                <a:ea typeface="Maven Pro Bold"/>
                <a:cs typeface="Maven Pro Bold"/>
                <a:sym typeface="Maven Pro Bold"/>
              </a:rPr>
              <a:t>With Data Augmentation:</a:t>
            </a:r>
          </a:p>
        </p:txBody>
      </p:sp>
      <p:grpSp>
        <p:nvGrpSpPr>
          <p:cNvPr name="Group 10" id="10"/>
          <p:cNvGrpSpPr/>
          <p:nvPr/>
        </p:nvGrpSpPr>
        <p:grpSpPr>
          <a:xfrm rot="0">
            <a:off x="2019976" y="2108106"/>
            <a:ext cx="14678226" cy="8035833"/>
            <a:chOff x="0" y="0"/>
            <a:chExt cx="19570967" cy="10714444"/>
          </a:xfrm>
        </p:grpSpPr>
        <p:sp>
          <p:nvSpPr>
            <p:cNvPr name="Freeform 11" id="11"/>
            <p:cNvSpPr/>
            <p:nvPr/>
          </p:nvSpPr>
          <p:spPr>
            <a:xfrm flipH="false" flipV="false" rot="0">
              <a:off x="0" y="2068607"/>
              <a:ext cx="19570967" cy="8645837"/>
            </a:xfrm>
            <a:custGeom>
              <a:avLst/>
              <a:gdLst/>
              <a:ahLst/>
              <a:cxnLst/>
              <a:rect r="r" b="b" t="t" l="l"/>
              <a:pathLst>
                <a:path h="8645837" w="19570967">
                  <a:moveTo>
                    <a:pt x="0" y="0"/>
                  </a:moveTo>
                  <a:lnTo>
                    <a:pt x="19570967" y="0"/>
                  </a:lnTo>
                  <a:lnTo>
                    <a:pt x="19570967" y="8645837"/>
                  </a:lnTo>
                  <a:lnTo>
                    <a:pt x="0" y="8645837"/>
                  </a:lnTo>
                  <a:lnTo>
                    <a:pt x="0" y="0"/>
                  </a:lnTo>
                  <a:close/>
                </a:path>
              </a:pathLst>
            </a:custGeom>
            <a:blipFill>
              <a:blip r:embed="rId11"/>
              <a:stretch>
                <a:fillRect l="-2223" t="0" r="-1114" b="0"/>
              </a:stretch>
            </a:blipFill>
          </p:spPr>
        </p:sp>
        <p:sp>
          <p:nvSpPr>
            <p:cNvPr name="Freeform 12" id="12"/>
            <p:cNvSpPr/>
            <p:nvPr/>
          </p:nvSpPr>
          <p:spPr>
            <a:xfrm flipH="false" flipV="false" rot="0">
              <a:off x="0" y="0"/>
              <a:ext cx="19570967" cy="2275195"/>
            </a:xfrm>
            <a:custGeom>
              <a:avLst/>
              <a:gdLst/>
              <a:ahLst/>
              <a:cxnLst/>
              <a:rect r="r" b="b" t="t" l="l"/>
              <a:pathLst>
                <a:path h="2275195" w="19570967">
                  <a:moveTo>
                    <a:pt x="0" y="0"/>
                  </a:moveTo>
                  <a:lnTo>
                    <a:pt x="19570967" y="0"/>
                  </a:lnTo>
                  <a:lnTo>
                    <a:pt x="19570967" y="2275195"/>
                  </a:lnTo>
                  <a:lnTo>
                    <a:pt x="0" y="2275195"/>
                  </a:lnTo>
                  <a:lnTo>
                    <a:pt x="0" y="0"/>
                  </a:lnTo>
                  <a:close/>
                </a:path>
              </a:pathLst>
            </a:custGeom>
            <a:blipFill>
              <a:blip r:embed="rId12"/>
              <a:stretch>
                <a:fillRect l="-707" t="0" r="-637" b="-277033"/>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B0218">
                <a:alpha val="100000"/>
              </a:srgbClr>
            </a:gs>
            <a:gs pos="100000">
              <a:srgbClr val="240155">
                <a:alpha val="100000"/>
              </a:srgbClr>
            </a:gs>
          </a:gsLst>
          <a:lin ang="2700006"/>
        </a:gradFill>
      </p:bgPr>
    </p:bg>
    <p:spTree>
      <p:nvGrpSpPr>
        <p:cNvPr id="1" name=""/>
        <p:cNvGrpSpPr/>
        <p:nvPr/>
      </p:nvGrpSpPr>
      <p:grpSpPr>
        <a:xfrm>
          <a:off x="0" y="0"/>
          <a:ext cx="0" cy="0"/>
          <a:chOff x="0" y="0"/>
          <a:chExt cx="0" cy="0"/>
        </a:xfrm>
      </p:grpSpPr>
      <p:sp>
        <p:nvSpPr>
          <p:cNvPr name="Freeform 2" id="2"/>
          <p:cNvSpPr/>
          <p:nvPr/>
        </p:nvSpPr>
        <p:spPr>
          <a:xfrm flipH="false" flipV="false" rot="0">
            <a:off x="-5551508" y="-904767"/>
            <a:ext cx="10264301" cy="13707794"/>
          </a:xfrm>
          <a:custGeom>
            <a:avLst/>
            <a:gdLst/>
            <a:ahLst/>
            <a:cxnLst/>
            <a:rect r="r" b="b" t="t" l="l"/>
            <a:pathLst>
              <a:path h="13707794" w="10264301">
                <a:moveTo>
                  <a:pt x="0" y="0"/>
                </a:moveTo>
                <a:lnTo>
                  <a:pt x="10264300" y="0"/>
                </a:lnTo>
                <a:lnTo>
                  <a:pt x="10264300" y="13707794"/>
                </a:lnTo>
                <a:lnTo>
                  <a:pt x="0" y="137077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4465049" y="5278549"/>
            <a:ext cx="4793524" cy="7048194"/>
          </a:xfrm>
          <a:custGeom>
            <a:avLst/>
            <a:gdLst/>
            <a:ahLst/>
            <a:cxnLst/>
            <a:rect r="r" b="b" t="t" l="l"/>
            <a:pathLst>
              <a:path h="7048194" w="4793524">
                <a:moveTo>
                  <a:pt x="0" y="0"/>
                </a:moveTo>
                <a:lnTo>
                  <a:pt x="4793524" y="0"/>
                </a:lnTo>
                <a:lnTo>
                  <a:pt x="4793524" y="7048194"/>
                </a:lnTo>
                <a:lnTo>
                  <a:pt x="0" y="70481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6993046" y="5527086"/>
            <a:ext cx="1320046" cy="4335182"/>
          </a:xfrm>
          <a:custGeom>
            <a:avLst/>
            <a:gdLst/>
            <a:ahLst/>
            <a:cxnLst/>
            <a:rect r="r" b="b" t="t" l="l"/>
            <a:pathLst>
              <a:path h="4335182" w="1320046">
                <a:moveTo>
                  <a:pt x="0" y="0"/>
                </a:moveTo>
                <a:lnTo>
                  <a:pt x="1320046" y="0"/>
                </a:lnTo>
                <a:lnTo>
                  <a:pt x="1320046" y="4335182"/>
                </a:lnTo>
                <a:lnTo>
                  <a:pt x="0" y="43351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308282" y="1984947"/>
            <a:ext cx="1412983" cy="3158573"/>
          </a:xfrm>
          <a:custGeom>
            <a:avLst/>
            <a:gdLst/>
            <a:ahLst/>
            <a:cxnLst/>
            <a:rect r="r" b="b" t="t" l="l"/>
            <a:pathLst>
              <a:path h="3158573" w="1412983">
                <a:moveTo>
                  <a:pt x="0" y="0"/>
                </a:moveTo>
                <a:lnTo>
                  <a:pt x="1412982" y="0"/>
                </a:lnTo>
                <a:lnTo>
                  <a:pt x="1412982" y="3158572"/>
                </a:lnTo>
                <a:lnTo>
                  <a:pt x="0" y="31585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6" id="6"/>
          <p:cNvGrpSpPr/>
          <p:nvPr/>
        </p:nvGrpSpPr>
        <p:grpSpPr>
          <a:xfrm rot="0">
            <a:off x="4840239" y="308975"/>
            <a:ext cx="8725200" cy="963285"/>
            <a:chOff x="0" y="0"/>
            <a:chExt cx="11633600" cy="1284380"/>
          </a:xfrm>
        </p:grpSpPr>
        <p:sp>
          <p:nvSpPr>
            <p:cNvPr name="Freeform 7" id="7"/>
            <p:cNvSpPr/>
            <p:nvPr/>
          </p:nvSpPr>
          <p:spPr>
            <a:xfrm flipH="false" flipV="false" rot="0">
              <a:off x="0" y="0"/>
              <a:ext cx="11633581" cy="1284354"/>
            </a:xfrm>
            <a:custGeom>
              <a:avLst/>
              <a:gdLst/>
              <a:ahLst/>
              <a:cxnLst/>
              <a:rect r="r" b="b" t="t" l="l"/>
              <a:pathLst>
                <a:path h="1284354" w="11633581">
                  <a:moveTo>
                    <a:pt x="0" y="0"/>
                  </a:moveTo>
                  <a:lnTo>
                    <a:pt x="11633581" y="0"/>
                  </a:lnTo>
                  <a:lnTo>
                    <a:pt x="11633581" y="1284354"/>
                  </a:lnTo>
                  <a:lnTo>
                    <a:pt x="0" y="1284354"/>
                  </a:lnTo>
                  <a:close/>
                </a:path>
              </a:pathLst>
            </a:custGeom>
            <a:solidFill>
              <a:srgbClr val="D9CAEA">
                <a:alpha val="3137"/>
              </a:srgbClr>
            </a:solidFill>
          </p:spPr>
        </p:sp>
      </p:grpSp>
      <p:sp>
        <p:nvSpPr>
          <p:cNvPr name="Freeform 8" id="8"/>
          <p:cNvSpPr/>
          <p:nvPr/>
        </p:nvSpPr>
        <p:spPr>
          <a:xfrm flipH="false" flipV="false" rot="0">
            <a:off x="245809" y="2070672"/>
            <a:ext cx="8564738" cy="6391435"/>
          </a:xfrm>
          <a:custGeom>
            <a:avLst/>
            <a:gdLst/>
            <a:ahLst/>
            <a:cxnLst/>
            <a:rect r="r" b="b" t="t" l="l"/>
            <a:pathLst>
              <a:path h="6391435" w="8564738">
                <a:moveTo>
                  <a:pt x="0" y="0"/>
                </a:moveTo>
                <a:lnTo>
                  <a:pt x="8564738" y="0"/>
                </a:lnTo>
                <a:lnTo>
                  <a:pt x="8564738" y="6391435"/>
                </a:lnTo>
                <a:lnTo>
                  <a:pt x="0" y="6391435"/>
                </a:lnTo>
                <a:lnTo>
                  <a:pt x="0" y="0"/>
                </a:lnTo>
                <a:close/>
              </a:path>
            </a:pathLst>
          </a:custGeom>
          <a:blipFill>
            <a:blip r:embed="rId11"/>
            <a:stretch>
              <a:fillRect l="0" t="0" r="0" b="0"/>
            </a:stretch>
          </a:blipFill>
        </p:spPr>
      </p:sp>
      <p:sp>
        <p:nvSpPr>
          <p:cNvPr name="Freeform 9" id="9"/>
          <p:cNvSpPr/>
          <p:nvPr/>
        </p:nvSpPr>
        <p:spPr>
          <a:xfrm flipH="false" flipV="false" rot="0">
            <a:off x="8993439" y="2524125"/>
            <a:ext cx="9144000" cy="5257800"/>
          </a:xfrm>
          <a:custGeom>
            <a:avLst/>
            <a:gdLst/>
            <a:ahLst/>
            <a:cxnLst/>
            <a:rect r="r" b="b" t="t" l="l"/>
            <a:pathLst>
              <a:path h="5257800" w="9144000">
                <a:moveTo>
                  <a:pt x="0" y="0"/>
                </a:moveTo>
                <a:lnTo>
                  <a:pt x="9144000" y="0"/>
                </a:lnTo>
                <a:lnTo>
                  <a:pt x="9144000" y="5257800"/>
                </a:lnTo>
                <a:lnTo>
                  <a:pt x="0" y="5257800"/>
                </a:lnTo>
                <a:lnTo>
                  <a:pt x="0" y="0"/>
                </a:lnTo>
                <a:close/>
              </a:path>
            </a:pathLst>
          </a:custGeom>
          <a:blipFill>
            <a:blip r:embed="rId12"/>
            <a:stretch>
              <a:fillRect l="0" t="0" r="0" b="0"/>
            </a:stretch>
          </a:blipFill>
        </p:spPr>
      </p:sp>
      <p:sp>
        <p:nvSpPr>
          <p:cNvPr name="TextBox 10" id="10"/>
          <p:cNvSpPr txBox="true"/>
          <p:nvPr/>
        </p:nvSpPr>
        <p:spPr>
          <a:xfrm rot="0">
            <a:off x="1038825" y="366125"/>
            <a:ext cx="16210350" cy="800100"/>
          </a:xfrm>
          <a:prstGeom prst="rect">
            <a:avLst/>
          </a:prstGeom>
        </p:spPr>
        <p:txBody>
          <a:bodyPr anchor="t" rtlCol="false" tIns="0" lIns="0" bIns="0" rIns="0">
            <a:spAutoFit/>
          </a:bodyPr>
          <a:lstStyle/>
          <a:p>
            <a:pPr algn="ctr">
              <a:lnSpc>
                <a:spcPts val="6359"/>
              </a:lnSpc>
            </a:pPr>
            <a:r>
              <a:rPr lang="en-US" b="true" sz="5299">
                <a:solidFill>
                  <a:srgbClr val="FFFFFF"/>
                </a:solidFill>
                <a:latin typeface="Maven Pro Bold"/>
                <a:ea typeface="Maven Pro Bold"/>
                <a:cs typeface="Maven Pro Bold"/>
                <a:sym typeface="Maven Pro Bold"/>
              </a:rPr>
              <a:t>RESULTS</a:t>
            </a:r>
          </a:p>
        </p:txBody>
      </p:sp>
      <p:sp>
        <p:nvSpPr>
          <p:cNvPr name="TextBox 11" id="11"/>
          <p:cNvSpPr txBox="true"/>
          <p:nvPr/>
        </p:nvSpPr>
        <p:spPr>
          <a:xfrm rot="0">
            <a:off x="863794" y="8802646"/>
            <a:ext cx="6535168" cy="361950"/>
          </a:xfrm>
          <a:prstGeom prst="rect">
            <a:avLst/>
          </a:prstGeom>
        </p:spPr>
        <p:txBody>
          <a:bodyPr anchor="t" rtlCol="false" tIns="0" lIns="0" bIns="0" rIns="0">
            <a:spAutoFit/>
          </a:bodyPr>
          <a:lstStyle/>
          <a:p>
            <a:pPr algn="ctr">
              <a:lnSpc>
                <a:spcPts val="2879"/>
              </a:lnSpc>
              <a:spcBef>
                <a:spcPct val="0"/>
              </a:spcBef>
            </a:pPr>
            <a:r>
              <a:rPr lang="en-US" sz="2400">
                <a:solidFill>
                  <a:srgbClr val="FFFFFF"/>
                </a:solidFill>
                <a:latin typeface="Maven Pro"/>
                <a:ea typeface="Maven Pro"/>
                <a:cs typeface="Maven Pro"/>
                <a:sym typeface="Maven Pro"/>
              </a:rPr>
              <a:t>Fig 4. Model Accuracy Comparison</a:t>
            </a:r>
          </a:p>
        </p:txBody>
      </p:sp>
      <p:sp>
        <p:nvSpPr>
          <p:cNvPr name="TextBox 12" id="12"/>
          <p:cNvSpPr txBox="true"/>
          <p:nvPr/>
        </p:nvSpPr>
        <p:spPr>
          <a:xfrm rot="0">
            <a:off x="10297855" y="8090632"/>
            <a:ext cx="6535168" cy="361950"/>
          </a:xfrm>
          <a:prstGeom prst="rect">
            <a:avLst/>
          </a:prstGeom>
        </p:spPr>
        <p:txBody>
          <a:bodyPr anchor="t" rtlCol="false" tIns="0" lIns="0" bIns="0" rIns="0">
            <a:spAutoFit/>
          </a:bodyPr>
          <a:lstStyle/>
          <a:p>
            <a:pPr algn="ctr">
              <a:lnSpc>
                <a:spcPts val="2879"/>
              </a:lnSpc>
              <a:spcBef>
                <a:spcPct val="0"/>
              </a:spcBef>
            </a:pPr>
            <a:r>
              <a:rPr lang="en-US" sz="2400">
                <a:solidFill>
                  <a:srgbClr val="FFFFFF"/>
                </a:solidFill>
                <a:latin typeface="Maven Pro"/>
                <a:ea typeface="Maven Pro"/>
                <a:cs typeface="Maven Pro"/>
                <a:sym typeface="Maven Pro"/>
              </a:rPr>
              <a:t>Fig 5. Accuracy over Epochs Comparison</a:t>
            </a:r>
          </a:p>
        </p:txBody>
      </p:sp>
    </p:spTree>
  </p:cSld>
  <p:clrMapOvr>
    <a:masterClrMapping/>
  </p:clrMapOvr>
</p:sld>
</file>

<file path=ppt/slides/slide14.xml><?xml version="1.0" encoding="utf-8"?>
<p:sld xmlns:p="http://schemas.openxmlformats.org/presentationml/2006/main" xmlns:a="http://schemas.openxmlformats.org/drawingml/2006/main">
  <p:cSld>
    <p:bg>
      <p:bgPr>
        <a:gradFill rotWithShape="true">
          <a:gsLst>
            <a:gs pos="0">
              <a:srgbClr val="0B0218">
                <a:alpha val="100000"/>
              </a:srgbClr>
            </a:gs>
            <a:gs pos="100000">
              <a:srgbClr val="240155">
                <a:alpha val="100000"/>
              </a:srgbClr>
            </a:gs>
          </a:gsLst>
          <a:lin ang="2700006"/>
        </a:gradFill>
      </p:bgPr>
    </p:bg>
    <p:spTree>
      <p:nvGrpSpPr>
        <p:cNvPr id="1" name=""/>
        <p:cNvGrpSpPr/>
        <p:nvPr/>
      </p:nvGrpSpPr>
      <p:grpSpPr>
        <a:xfrm>
          <a:off x="0" y="0"/>
          <a:ext cx="0" cy="0"/>
          <a:chOff x="0" y="0"/>
          <a:chExt cx="0" cy="0"/>
        </a:xfrm>
      </p:grpSpPr>
      <p:grpSp>
        <p:nvGrpSpPr>
          <p:cNvPr name="Group 2" id="2"/>
          <p:cNvGrpSpPr/>
          <p:nvPr/>
        </p:nvGrpSpPr>
        <p:grpSpPr>
          <a:xfrm rot="0">
            <a:off x="559721" y="1346144"/>
            <a:ext cx="8584279" cy="8799632"/>
            <a:chOff x="0" y="0"/>
            <a:chExt cx="2260880" cy="2317599"/>
          </a:xfrm>
        </p:grpSpPr>
        <p:sp>
          <p:nvSpPr>
            <p:cNvPr name="Freeform 3" id="3"/>
            <p:cNvSpPr/>
            <p:nvPr/>
          </p:nvSpPr>
          <p:spPr>
            <a:xfrm flipH="false" flipV="false" rot="0">
              <a:off x="0" y="0"/>
              <a:ext cx="2260880" cy="2317598"/>
            </a:xfrm>
            <a:custGeom>
              <a:avLst/>
              <a:gdLst/>
              <a:ahLst/>
              <a:cxnLst/>
              <a:rect r="r" b="b" t="t" l="l"/>
              <a:pathLst>
                <a:path h="2317598" w="2260880">
                  <a:moveTo>
                    <a:pt x="0" y="0"/>
                  </a:moveTo>
                  <a:lnTo>
                    <a:pt x="2260880" y="0"/>
                  </a:lnTo>
                  <a:lnTo>
                    <a:pt x="2260880" y="2317598"/>
                  </a:lnTo>
                  <a:lnTo>
                    <a:pt x="0" y="2317598"/>
                  </a:lnTo>
                  <a:close/>
                </a:path>
              </a:pathLst>
            </a:custGeom>
            <a:solidFill>
              <a:srgbClr val="D9CAEA">
                <a:alpha val="24706"/>
              </a:srgbClr>
            </a:solidFill>
          </p:spPr>
        </p:sp>
        <p:sp>
          <p:nvSpPr>
            <p:cNvPr name="TextBox 4" id="4"/>
            <p:cNvSpPr txBox="true"/>
            <p:nvPr/>
          </p:nvSpPr>
          <p:spPr>
            <a:xfrm>
              <a:off x="0" y="0"/>
              <a:ext cx="2260880" cy="2317599"/>
            </a:xfrm>
            <a:prstGeom prst="rect">
              <a:avLst/>
            </a:prstGeom>
          </p:spPr>
          <p:txBody>
            <a:bodyPr anchor="ctr" rtlCol="false" tIns="50800" lIns="50800" bIns="50800" rIns="50800"/>
            <a:lstStyle/>
            <a:p>
              <a:pPr algn="ctr">
                <a:lnSpc>
                  <a:spcPts val="2879"/>
                </a:lnSpc>
              </a:pPr>
            </a:p>
          </p:txBody>
        </p:sp>
      </p:grpSp>
      <p:sp>
        <p:nvSpPr>
          <p:cNvPr name="TextBox 5" id="5"/>
          <p:cNvSpPr txBox="true"/>
          <p:nvPr/>
        </p:nvSpPr>
        <p:spPr>
          <a:xfrm rot="0">
            <a:off x="750427" y="1495425"/>
            <a:ext cx="7763030" cy="8867775"/>
          </a:xfrm>
          <a:prstGeom prst="rect">
            <a:avLst/>
          </a:prstGeom>
        </p:spPr>
        <p:txBody>
          <a:bodyPr anchor="t" rtlCol="false" tIns="0" lIns="0" bIns="0" rIns="0">
            <a:spAutoFit/>
          </a:bodyPr>
          <a:lstStyle/>
          <a:p>
            <a:pPr algn="l">
              <a:lnSpc>
                <a:spcPts val="2280"/>
              </a:lnSpc>
              <a:spcBef>
                <a:spcPct val="0"/>
              </a:spcBef>
            </a:pPr>
            <a:r>
              <a:rPr lang="en-US" sz="1900">
                <a:solidFill>
                  <a:srgbClr val="FFFFFF"/>
                </a:solidFill>
                <a:latin typeface="Maven Pro"/>
                <a:ea typeface="Maven Pro"/>
                <a:cs typeface="Maven Pro"/>
                <a:sym typeface="Maven Pro"/>
              </a:rPr>
              <a:t>[1] </a:t>
            </a:r>
            <a:r>
              <a:rPr lang="en-US" sz="1900">
                <a:solidFill>
                  <a:srgbClr val="FFFFFF"/>
                </a:solidFill>
                <a:latin typeface="Maven Pro"/>
                <a:ea typeface="Maven Pro"/>
                <a:cs typeface="Maven Pro"/>
                <a:sym typeface="Maven Pro"/>
              </a:rPr>
              <a:t>Yadav P, Jaswal I, Maravi J, Choudhary V, Khanna G. DeepFake Detection using InceptionResNetV2 and LSTM. https://ceur-ws.org/Vol-3058/Paper-034.pdf </a:t>
            </a:r>
          </a:p>
          <a:p>
            <a:pPr algn="l">
              <a:lnSpc>
                <a:spcPts val="2280"/>
              </a:lnSpc>
              <a:spcBef>
                <a:spcPct val="0"/>
              </a:spcBef>
            </a:pPr>
          </a:p>
          <a:p>
            <a:pPr algn="l">
              <a:lnSpc>
                <a:spcPts val="2280"/>
              </a:lnSpc>
              <a:spcBef>
                <a:spcPct val="0"/>
              </a:spcBef>
            </a:pPr>
            <a:r>
              <a:rPr lang="en-US" sz="1900">
                <a:solidFill>
                  <a:srgbClr val="FFFFFF"/>
                </a:solidFill>
                <a:latin typeface="Maven Pro"/>
                <a:ea typeface="Maven Pro"/>
                <a:cs typeface="Maven Pro"/>
                <a:sym typeface="Maven Pro"/>
              </a:rPr>
              <a:t>[2] Ritter P, Lucian D, Chowanda A. Comparative Analysis and Evaluation of CNN Models for Deepfake Detection. 2023 4th International Conference on Artificial Intelligence and Data Sciences (AiDAS); 6 September 2023.</a:t>
            </a:r>
          </a:p>
          <a:p>
            <a:pPr algn="l">
              <a:lnSpc>
                <a:spcPts val="2280"/>
              </a:lnSpc>
              <a:spcBef>
                <a:spcPct val="0"/>
              </a:spcBef>
            </a:pPr>
            <a:r>
              <a:rPr lang="en-US" sz="1900">
                <a:solidFill>
                  <a:srgbClr val="FFFFFF"/>
                </a:solidFill>
                <a:latin typeface="Maven Pro"/>
                <a:ea typeface="Maven Pro"/>
                <a:cs typeface="Maven Pro"/>
                <a:sym typeface="Maven Pro"/>
              </a:rPr>
              <a:t>https://www.semanticscholar.org/paper/Comparative-Analysis-and-Evaluation-of-CNN-Models-Ritter-Lucian/99bd8d3aa823f121f047fb53b37ef5d0e3a6cda7 </a:t>
            </a:r>
          </a:p>
          <a:p>
            <a:pPr algn="l">
              <a:lnSpc>
                <a:spcPts val="2280"/>
              </a:lnSpc>
              <a:spcBef>
                <a:spcPct val="0"/>
              </a:spcBef>
            </a:pPr>
          </a:p>
          <a:p>
            <a:pPr algn="l">
              <a:lnSpc>
                <a:spcPts val="2280"/>
              </a:lnSpc>
              <a:spcBef>
                <a:spcPct val="0"/>
              </a:spcBef>
            </a:pPr>
            <a:r>
              <a:rPr lang="en-US" sz="1900">
                <a:solidFill>
                  <a:srgbClr val="FFFFFF"/>
                </a:solidFill>
                <a:latin typeface="Maven Pro"/>
                <a:ea typeface="Maven Pro"/>
                <a:cs typeface="Maven Pro"/>
                <a:sym typeface="Maven Pro"/>
              </a:rPr>
              <a:t>[3] Jannu O, Sekar V, Padhy T, Padalkar P. Comparative Analysis of Deepfake Detection Models.</a:t>
            </a:r>
          </a:p>
          <a:p>
            <a:pPr algn="l">
              <a:lnSpc>
                <a:spcPts val="2280"/>
              </a:lnSpc>
              <a:spcBef>
                <a:spcPct val="0"/>
              </a:spcBef>
            </a:pPr>
            <a:r>
              <a:rPr lang="en-US" sz="1900">
                <a:solidFill>
                  <a:srgbClr val="FFFFFF"/>
                </a:solidFill>
                <a:latin typeface="Maven Pro"/>
                <a:ea typeface="Maven Pro"/>
                <a:cs typeface="Maven Pro"/>
                <a:sym typeface="Maven Pro"/>
              </a:rPr>
              <a:t>https://www.semanticscholar.org/paper/Comparative-Analysis-of-Deepfake-Detection-Models-Jannu-Sekar/34694e80c273bcb8e323e0436b2eddd35b5ed33d </a:t>
            </a:r>
          </a:p>
          <a:p>
            <a:pPr algn="l">
              <a:lnSpc>
                <a:spcPts val="2280"/>
              </a:lnSpc>
              <a:spcBef>
                <a:spcPct val="0"/>
              </a:spcBef>
            </a:pPr>
          </a:p>
          <a:p>
            <a:pPr algn="l">
              <a:lnSpc>
                <a:spcPts val="2280"/>
              </a:lnSpc>
              <a:spcBef>
                <a:spcPct val="0"/>
              </a:spcBef>
            </a:pPr>
            <a:r>
              <a:rPr lang="en-US" sz="1900">
                <a:solidFill>
                  <a:srgbClr val="FFFFFF"/>
                </a:solidFill>
                <a:latin typeface="Maven Pro"/>
                <a:ea typeface="Maven Pro"/>
                <a:cs typeface="Maven Pro"/>
                <a:sym typeface="Maven Pro"/>
              </a:rPr>
              <a:t>[4] Agnihotri A. DeepFake Detection using Deep Neural Networks. https://www.semanticscholar.org/paper/DeepFake-Detection-using-Deep-Neural-Networks-Agnihotri/670c7a02cf2b9fc09b9dfd13279b63bbaeb4605d </a:t>
            </a:r>
          </a:p>
          <a:p>
            <a:pPr algn="l">
              <a:lnSpc>
                <a:spcPts val="2280"/>
              </a:lnSpc>
              <a:spcBef>
                <a:spcPct val="0"/>
              </a:spcBef>
            </a:pPr>
          </a:p>
          <a:p>
            <a:pPr algn="l">
              <a:lnSpc>
                <a:spcPts val="2280"/>
              </a:lnSpc>
              <a:spcBef>
                <a:spcPct val="0"/>
              </a:spcBef>
            </a:pPr>
            <a:r>
              <a:rPr lang="en-US" sz="1900">
                <a:solidFill>
                  <a:srgbClr val="FFFFFF"/>
                </a:solidFill>
                <a:latin typeface="Maven Pro"/>
                <a:ea typeface="Maven Pro"/>
                <a:cs typeface="Maven Pro"/>
                <a:sym typeface="Maven Pro"/>
              </a:rPr>
              <a:t>[5] Hingrajiya KH, Patel C. An Approach for Copy-Move and Image Splicing Forgery Detection using Automated Deep Learning. https://www.researchgate.net/publication/370146951_An_Approach_for_Copy-Move_and_Image_Splicing_Forgery_Detection_using_Automated_Deep_Learning </a:t>
            </a:r>
          </a:p>
          <a:p>
            <a:pPr algn="l">
              <a:lnSpc>
                <a:spcPts val="2280"/>
              </a:lnSpc>
              <a:spcBef>
                <a:spcPct val="0"/>
              </a:spcBef>
            </a:pPr>
          </a:p>
          <a:p>
            <a:pPr algn="l">
              <a:lnSpc>
                <a:spcPts val="2280"/>
              </a:lnSpc>
              <a:spcBef>
                <a:spcPct val="0"/>
              </a:spcBef>
            </a:pPr>
          </a:p>
        </p:txBody>
      </p:sp>
      <p:sp>
        <p:nvSpPr>
          <p:cNvPr name="TextBox 6" id="6"/>
          <p:cNvSpPr txBox="true"/>
          <p:nvPr/>
        </p:nvSpPr>
        <p:spPr>
          <a:xfrm rot="0">
            <a:off x="559721" y="276225"/>
            <a:ext cx="3673350" cy="790575"/>
          </a:xfrm>
          <a:prstGeom prst="rect">
            <a:avLst/>
          </a:prstGeom>
        </p:spPr>
        <p:txBody>
          <a:bodyPr anchor="t" rtlCol="false" tIns="0" lIns="0" bIns="0" rIns="0">
            <a:spAutoFit/>
          </a:bodyPr>
          <a:lstStyle/>
          <a:p>
            <a:pPr algn="l">
              <a:lnSpc>
                <a:spcPts val="6239"/>
              </a:lnSpc>
            </a:pPr>
            <a:r>
              <a:rPr lang="en-US" b="true" sz="5199">
                <a:solidFill>
                  <a:srgbClr val="CEABFF"/>
                </a:solidFill>
                <a:latin typeface="Livvic Bold"/>
                <a:ea typeface="Livvic Bold"/>
                <a:cs typeface="Livvic Bold"/>
                <a:sym typeface="Livvic Bold"/>
              </a:rPr>
              <a:t>References</a:t>
            </a:r>
          </a:p>
        </p:txBody>
      </p:sp>
      <p:grpSp>
        <p:nvGrpSpPr>
          <p:cNvPr name="Group 7" id="7"/>
          <p:cNvGrpSpPr/>
          <p:nvPr/>
        </p:nvGrpSpPr>
        <p:grpSpPr>
          <a:xfrm rot="0">
            <a:off x="9480938" y="652462"/>
            <a:ext cx="8584279" cy="9493314"/>
            <a:chOff x="0" y="0"/>
            <a:chExt cx="2260880" cy="2500297"/>
          </a:xfrm>
        </p:grpSpPr>
        <p:sp>
          <p:nvSpPr>
            <p:cNvPr name="Freeform 8" id="8"/>
            <p:cNvSpPr/>
            <p:nvPr/>
          </p:nvSpPr>
          <p:spPr>
            <a:xfrm flipH="false" flipV="false" rot="0">
              <a:off x="0" y="0"/>
              <a:ext cx="2260880" cy="2500297"/>
            </a:xfrm>
            <a:custGeom>
              <a:avLst/>
              <a:gdLst/>
              <a:ahLst/>
              <a:cxnLst/>
              <a:rect r="r" b="b" t="t" l="l"/>
              <a:pathLst>
                <a:path h="2500297" w="2260880">
                  <a:moveTo>
                    <a:pt x="0" y="0"/>
                  </a:moveTo>
                  <a:lnTo>
                    <a:pt x="2260880" y="0"/>
                  </a:lnTo>
                  <a:lnTo>
                    <a:pt x="2260880" y="2500297"/>
                  </a:lnTo>
                  <a:lnTo>
                    <a:pt x="0" y="2500297"/>
                  </a:lnTo>
                  <a:close/>
                </a:path>
              </a:pathLst>
            </a:custGeom>
            <a:solidFill>
              <a:srgbClr val="D9CAEA">
                <a:alpha val="24706"/>
              </a:srgbClr>
            </a:solidFill>
          </p:spPr>
        </p:sp>
        <p:sp>
          <p:nvSpPr>
            <p:cNvPr name="TextBox 9" id="9"/>
            <p:cNvSpPr txBox="true"/>
            <p:nvPr/>
          </p:nvSpPr>
          <p:spPr>
            <a:xfrm>
              <a:off x="0" y="0"/>
              <a:ext cx="2260880" cy="2500297"/>
            </a:xfrm>
            <a:prstGeom prst="rect">
              <a:avLst/>
            </a:prstGeom>
          </p:spPr>
          <p:txBody>
            <a:bodyPr anchor="ctr" rtlCol="false" tIns="50800" lIns="50800" bIns="50800" rIns="50800"/>
            <a:lstStyle/>
            <a:p>
              <a:pPr algn="ctr">
                <a:lnSpc>
                  <a:spcPts val="2879"/>
                </a:lnSpc>
              </a:pPr>
            </a:p>
          </p:txBody>
        </p:sp>
      </p:grpSp>
      <p:sp>
        <p:nvSpPr>
          <p:cNvPr name="TextBox 10" id="10"/>
          <p:cNvSpPr txBox="true"/>
          <p:nvPr/>
        </p:nvSpPr>
        <p:spPr>
          <a:xfrm rot="0">
            <a:off x="9829645" y="817594"/>
            <a:ext cx="7763030" cy="9153525"/>
          </a:xfrm>
          <a:prstGeom prst="rect">
            <a:avLst/>
          </a:prstGeom>
        </p:spPr>
        <p:txBody>
          <a:bodyPr anchor="t" rtlCol="false" tIns="0" lIns="0" bIns="0" rIns="0">
            <a:spAutoFit/>
          </a:bodyPr>
          <a:lstStyle/>
          <a:p>
            <a:pPr algn="l">
              <a:lnSpc>
                <a:spcPts val="2280"/>
              </a:lnSpc>
              <a:spcBef>
                <a:spcPct val="0"/>
              </a:spcBef>
            </a:pPr>
            <a:r>
              <a:rPr lang="en-US" sz="1900">
                <a:solidFill>
                  <a:srgbClr val="FFFFFF"/>
                </a:solidFill>
                <a:latin typeface="Maven Pro"/>
                <a:ea typeface="Maven Pro"/>
                <a:cs typeface="Maven Pro"/>
                <a:sym typeface="Maven Pro"/>
              </a:rPr>
              <a:t>[6] R</a:t>
            </a:r>
            <a:r>
              <a:rPr lang="en-US" sz="1900">
                <a:solidFill>
                  <a:srgbClr val="FFFFFF"/>
                </a:solidFill>
                <a:latin typeface="Maven Pro"/>
                <a:ea typeface="Maven Pro"/>
                <a:cs typeface="Maven Pro"/>
                <a:sym typeface="Maven Pro"/>
              </a:rPr>
              <a:t>afique R, Gantassi R, Amin R, Frnda J, Mustapha A, Alshehri A. Deep fake detection and classification using error-level analysis and deep learning. https://www.nature.com/articles/s41598-023-34629-3.pdf </a:t>
            </a:r>
          </a:p>
          <a:p>
            <a:pPr algn="l">
              <a:lnSpc>
                <a:spcPts val="2280"/>
              </a:lnSpc>
              <a:spcBef>
                <a:spcPct val="0"/>
              </a:spcBef>
            </a:pPr>
          </a:p>
          <a:p>
            <a:pPr algn="l">
              <a:lnSpc>
                <a:spcPts val="2280"/>
              </a:lnSpc>
              <a:spcBef>
                <a:spcPct val="0"/>
              </a:spcBef>
            </a:pPr>
            <a:r>
              <a:rPr lang="en-US" sz="1900">
                <a:solidFill>
                  <a:srgbClr val="FFFFFF"/>
                </a:solidFill>
                <a:latin typeface="Maven Pro"/>
                <a:ea typeface="Maven Pro"/>
                <a:cs typeface="Maven Pro"/>
                <a:sym typeface="Maven Pro"/>
              </a:rPr>
              <a:t>[7] Hasan Abir, Wahidul, et al. “Detecting Deepfake Images Using Deep Learning Techniques and Explainable AI Methods.” Intelligent Automation &amp; Soft Computing, vol. 35, no. 2, 2023, pp. 2151–2169, https://doi.org/10.32604/iasc.2023.029653. </a:t>
            </a:r>
          </a:p>
          <a:p>
            <a:pPr algn="l">
              <a:lnSpc>
                <a:spcPts val="2280"/>
              </a:lnSpc>
              <a:spcBef>
                <a:spcPct val="0"/>
              </a:spcBef>
            </a:pPr>
          </a:p>
          <a:p>
            <a:pPr algn="l">
              <a:lnSpc>
                <a:spcPts val="2280"/>
              </a:lnSpc>
              <a:spcBef>
                <a:spcPct val="0"/>
              </a:spcBef>
            </a:pPr>
            <a:r>
              <a:rPr lang="en-US" sz="1900">
                <a:solidFill>
                  <a:srgbClr val="FFFFFF"/>
                </a:solidFill>
                <a:latin typeface="Maven Pro"/>
                <a:ea typeface="Maven Pro"/>
                <a:cs typeface="Maven Pro"/>
                <a:sym typeface="Maven Pro"/>
              </a:rPr>
              <a:t>[8] Mitra, Alakananda, et al. “A Machine Learning Based Approach for Deepfake Detection in Social Media through Key Video Frame Extraction.” SN Computer Science, vol. 2, no. 2, 14 Feb. 2021, https://doi.org/10.1007/s42979-021-00495-x. </a:t>
            </a:r>
          </a:p>
          <a:p>
            <a:pPr algn="l">
              <a:lnSpc>
                <a:spcPts val="2280"/>
              </a:lnSpc>
              <a:spcBef>
                <a:spcPct val="0"/>
              </a:spcBef>
            </a:pPr>
          </a:p>
          <a:p>
            <a:pPr algn="l">
              <a:lnSpc>
                <a:spcPts val="2280"/>
              </a:lnSpc>
              <a:spcBef>
                <a:spcPct val="0"/>
              </a:spcBef>
            </a:pPr>
            <a:r>
              <a:rPr lang="en-US" sz="1900">
                <a:solidFill>
                  <a:srgbClr val="FFFFFF"/>
                </a:solidFill>
                <a:latin typeface="Maven Pro"/>
                <a:ea typeface="Maven Pro"/>
                <a:cs typeface="Maven Pro"/>
                <a:sym typeface="Maven Pro"/>
              </a:rPr>
              <a:t>[9] Nawaz, Marriam, et al. “FaceSwap Based DeepFakes Detection.” The International Arab Journal of Information Technology, vol. 19, no. 6, 2022, https://doi.org/10.34028/iajit/19/6/6. </a:t>
            </a:r>
          </a:p>
          <a:p>
            <a:pPr algn="l">
              <a:lnSpc>
                <a:spcPts val="2280"/>
              </a:lnSpc>
              <a:spcBef>
                <a:spcPct val="0"/>
              </a:spcBef>
            </a:pPr>
          </a:p>
          <a:p>
            <a:pPr algn="l">
              <a:lnSpc>
                <a:spcPts val="2280"/>
              </a:lnSpc>
              <a:spcBef>
                <a:spcPct val="0"/>
              </a:spcBef>
            </a:pPr>
            <a:r>
              <a:rPr lang="en-US" sz="1900">
                <a:solidFill>
                  <a:srgbClr val="FFFFFF"/>
                </a:solidFill>
                <a:latin typeface="Maven Pro"/>
                <a:ea typeface="Maven Pro"/>
                <a:cs typeface="Maven Pro"/>
                <a:sym typeface="Maven Pro"/>
              </a:rPr>
              <a:t>[8] Nguyen, Thanh Thi, et al. “(PDF) Deep Learning for Deepfakes Creation and Detection: A Survey.” ResearchGate, Sept. 2019, www.researchgate.net/publication/336058980_Deep_Learning_for_Deepfakes_Creation_and_Detection_A_Survey. </a:t>
            </a:r>
          </a:p>
          <a:p>
            <a:pPr algn="l">
              <a:lnSpc>
                <a:spcPts val="2280"/>
              </a:lnSpc>
              <a:spcBef>
                <a:spcPct val="0"/>
              </a:spcBef>
            </a:pPr>
          </a:p>
          <a:p>
            <a:pPr algn="l">
              <a:lnSpc>
                <a:spcPts val="2280"/>
              </a:lnSpc>
              <a:spcBef>
                <a:spcPct val="0"/>
              </a:spcBef>
            </a:pPr>
            <a:r>
              <a:rPr lang="en-US" sz="1900">
                <a:solidFill>
                  <a:srgbClr val="FFFFFF"/>
                </a:solidFill>
                <a:latin typeface="Maven Pro"/>
                <a:ea typeface="Maven Pro"/>
                <a:cs typeface="Maven Pro"/>
                <a:sym typeface="Maven Pro"/>
              </a:rPr>
              <a:t>[9] Sarra Guefrechi, et al. “Deepfake Video Detection Using InceptionResnetV2.” IEEE, 24 May 2022, https://doi.org/10.1109/atsip55956.2022.9805902. Accessed 20 Apr. 2024.</a:t>
            </a:r>
          </a:p>
          <a:p>
            <a:pPr algn="l">
              <a:lnSpc>
                <a:spcPts val="2280"/>
              </a:lnSpc>
              <a:spcBef>
                <a:spcPct val="0"/>
              </a:spcBef>
            </a:pPr>
          </a:p>
          <a:p>
            <a:pPr algn="l">
              <a:lnSpc>
                <a:spcPts val="2280"/>
              </a:lnSpc>
              <a:spcBef>
                <a:spcPct val="0"/>
              </a:spcBef>
            </a:pPr>
            <a:r>
              <a:rPr lang="en-US" sz="1900">
                <a:solidFill>
                  <a:srgbClr val="FFFFFF"/>
                </a:solidFill>
                <a:latin typeface="Maven Pro"/>
                <a:ea typeface="Maven Pro"/>
                <a:cs typeface="Maven Pro"/>
                <a:sym typeface="Maven Pro"/>
              </a:rPr>
              <a:t>[10] Shifa, Sayed, et al. “Deepfake Detection: A Literature Review.” IRJET, Mar. 2024.</a:t>
            </a:r>
          </a:p>
          <a:p>
            <a:pPr algn="l">
              <a:lnSpc>
                <a:spcPts val="2280"/>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B0218">
                <a:alpha val="100000"/>
              </a:srgbClr>
            </a:gs>
            <a:gs pos="100000">
              <a:srgbClr val="240155">
                <a:alpha val="100000"/>
              </a:srgbClr>
            </a:gs>
          </a:gsLst>
          <a:lin ang="2700006"/>
        </a:gradFill>
      </p:bgPr>
    </p:bg>
    <p:spTree>
      <p:nvGrpSpPr>
        <p:cNvPr id="1" name=""/>
        <p:cNvGrpSpPr/>
        <p:nvPr/>
      </p:nvGrpSpPr>
      <p:grpSpPr>
        <a:xfrm>
          <a:off x="0" y="0"/>
          <a:ext cx="0" cy="0"/>
          <a:chOff x="0" y="0"/>
          <a:chExt cx="0" cy="0"/>
        </a:xfrm>
      </p:grpSpPr>
      <p:sp>
        <p:nvSpPr>
          <p:cNvPr name="Freeform 2" id="2"/>
          <p:cNvSpPr/>
          <p:nvPr/>
        </p:nvSpPr>
        <p:spPr>
          <a:xfrm flipH="false" flipV="false" rot="0">
            <a:off x="6160695" y="4848346"/>
            <a:ext cx="14276792" cy="6982760"/>
          </a:xfrm>
          <a:custGeom>
            <a:avLst/>
            <a:gdLst/>
            <a:ahLst/>
            <a:cxnLst/>
            <a:rect r="r" b="b" t="t" l="l"/>
            <a:pathLst>
              <a:path h="6982760" w="14276792">
                <a:moveTo>
                  <a:pt x="0" y="0"/>
                </a:moveTo>
                <a:lnTo>
                  <a:pt x="14276792" y="0"/>
                </a:lnTo>
                <a:lnTo>
                  <a:pt x="14276792" y="6982760"/>
                </a:lnTo>
                <a:lnTo>
                  <a:pt x="0" y="69827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299093" y="5063415"/>
            <a:ext cx="14276792" cy="6982760"/>
          </a:xfrm>
          <a:custGeom>
            <a:avLst/>
            <a:gdLst/>
            <a:ahLst/>
            <a:cxnLst/>
            <a:rect r="r" b="b" t="t" l="l"/>
            <a:pathLst>
              <a:path h="6982760" w="14276792">
                <a:moveTo>
                  <a:pt x="0" y="0"/>
                </a:moveTo>
                <a:lnTo>
                  <a:pt x="14276792" y="0"/>
                </a:lnTo>
                <a:lnTo>
                  <a:pt x="14276792" y="6982760"/>
                </a:lnTo>
                <a:lnTo>
                  <a:pt x="0" y="69827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61494" y="1346217"/>
            <a:ext cx="9564000" cy="7461062"/>
            <a:chOff x="0" y="0"/>
            <a:chExt cx="12752000" cy="9948083"/>
          </a:xfrm>
        </p:grpSpPr>
        <p:sp>
          <p:nvSpPr>
            <p:cNvPr name="Freeform 5" id="5"/>
            <p:cNvSpPr/>
            <p:nvPr/>
          </p:nvSpPr>
          <p:spPr>
            <a:xfrm flipH="false" flipV="false" rot="0">
              <a:off x="0" y="0"/>
              <a:ext cx="12751943" cy="9948125"/>
            </a:xfrm>
            <a:custGeom>
              <a:avLst/>
              <a:gdLst/>
              <a:ahLst/>
              <a:cxnLst/>
              <a:rect r="r" b="b" t="t" l="l"/>
              <a:pathLst>
                <a:path h="9948125" w="12751943">
                  <a:moveTo>
                    <a:pt x="0" y="0"/>
                  </a:moveTo>
                  <a:lnTo>
                    <a:pt x="12751943" y="0"/>
                  </a:lnTo>
                  <a:lnTo>
                    <a:pt x="12751943" y="9948125"/>
                  </a:lnTo>
                  <a:lnTo>
                    <a:pt x="0" y="9948125"/>
                  </a:lnTo>
                  <a:close/>
                </a:path>
              </a:pathLst>
            </a:custGeom>
            <a:solidFill>
              <a:srgbClr val="B07CC6">
                <a:alpha val="3137"/>
              </a:srgbClr>
            </a:solidFill>
          </p:spPr>
        </p:sp>
      </p:grpSp>
      <p:grpSp>
        <p:nvGrpSpPr>
          <p:cNvPr name="Group 6" id="6"/>
          <p:cNvGrpSpPr/>
          <p:nvPr/>
        </p:nvGrpSpPr>
        <p:grpSpPr>
          <a:xfrm rot="0">
            <a:off x="16323381" y="7760549"/>
            <a:ext cx="1320046" cy="1320200"/>
            <a:chOff x="0" y="0"/>
            <a:chExt cx="1760061" cy="1760267"/>
          </a:xfrm>
        </p:grpSpPr>
        <p:sp>
          <p:nvSpPr>
            <p:cNvPr name="Freeform 7" id="7"/>
            <p:cNvSpPr/>
            <p:nvPr/>
          </p:nvSpPr>
          <p:spPr>
            <a:xfrm flipH="false" flipV="false" rot="0">
              <a:off x="0" y="381"/>
              <a:ext cx="1760093" cy="1759458"/>
            </a:xfrm>
            <a:custGeom>
              <a:avLst/>
              <a:gdLst/>
              <a:ahLst/>
              <a:cxnLst/>
              <a:rect r="r" b="b" t="t" l="l"/>
              <a:pathLst>
                <a:path h="1759458" w="1760093">
                  <a:moveTo>
                    <a:pt x="1590294" y="574548"/>
                  </a:moveTo>
                  <a:cubicBezTo>
                    <a:pt x="1760093" y="966089"/>
                    <a:pt x="1577086" y="1423162"/>
                    <a:pt x="1185545" y="1589659"/>
                  </a:cubicBezTo>
                  <a:cubicBezTo>
                    <a:pt x="793623" y="1759458"/>
                    <a:pt x="336423" y="1580134"/>
                    <a:pt x="169926" y="1188212"/>
                  </a:cubicBezTo>
                  <a:cubicBezTo>
                    <a:pt x="0" y="793369"/>
                    <a:pt x="179705" y="339598"/>
                    <a:pt x="574929" y="169799"/>
                  </a:cubicBezTo>
                  <a:cubicBezTo>
                    <a:pt x="966597" y="0"/>
                    <a:pt x="1420368" y="182626"/>
                    <a:pt x="1590294" y="574548"/>
                  </a:cubicBezTo>
                </a:path>
              </a:pathLst>
            </a:custGeom>
            <a:gradFill rotWithShape="true">
              <a:gsLst>
                <a:gs pos="0">
                  <a:srgbClr val="CEABFF">
                    <a:alpha val="100000"/>
                  </a:srgbClr>
                </a:gs>
                <a:gs pos="57000">
                  <a:srgbClr val="FFFFFF">
                    <a:alpha val="0"/>
                  </a:srgbClr>
                </a:gs>
                <a:gs pos="100000">
                  <a:srgbClr val="FFFFFF">
                    <a:alpha val="0"/>
                  </a:srgbClr>
                </a:gs>
              </a:gsLst>
              <a:path path="circle">
                <a:fillToRect l="50" r="99950" t="50" b="99950"/>
              </a:path>
              <a:tileRect r="0" l="-99900" b="0" t="-99900"/>
            </a:gradFill>
          </p:spPr>
        </p:sp>
      </p:grpSp>
      <p:grpSp>
        <p:nvGrpSpPr>
          <p:cNvPr name="Group 8" id="8"/>
          <p:cNvGrpSpPr/>
          <p:nvPr/>
        </p:nvGrpSpPr>
        <p:grpSpPr>
          <a:xfrm rot="0">
            <a:off x="14384285" y="4379551"/>
            <a:ext cx="937538" cy="937590"/>
            <a:chOff x="0" y="0"/>
            <a:chExt cx="1250051" cy="1250120"/>
          </a:xfrm>
        </p:grpSpPr>
        <p:sp>
          <p:nvSpPr>
            <p:cNvPr name="Freeform 9" id="9"/>
            <p:cNvSpPr/>
            <p:nvPr/>
          </p:nvSpPr>
          <p:spPr>
            <a:xfrm flipH="false" flipV="false" rot="0">
              <a:off x="0" y="254"/>
              <a:ext cx="1250061" cy="1249680"/>
            </a:xfrm>
            <a:custGeom>
              <a:avLst/>
              <a:gdLst/>
              <a:ahLst/>
              <a:cxnLst/>
              <a:rect r="r" b="b" t="t" l="l"/>
              <a:pathLst>
                <a:path h="1249680" w="1250061">
                  <a:moveTo>
                    <a:pt x="1129411" y="408051"/>
                  </a:moveTo>
                  <a:cubicBezTo>
                    <a:pt x="1250061" y="686181"/>
                    <a:pt x="1120013" y="1010793"/>
                    <a:pt x="841883" y="1129030"/>
                  </a:cubicBezTo>
                  <a:cubicBezTo>
                    <a:pt x="563499" y="1249680"/>
                    <a:pt x="238760" y="1122299"/>
                    <a:pt x="120523" y="843915"/>
                  </a:cubicBezTo>
                  <a:cubicBezTo>
                    <a:pt x="0" y="563499"/>
                    <a:pt x="127635" y="241173"/>
                    <a:pt x="408305" y="120650"/>
                  </a:cubicBezTo>
                  <a:cubicBezTo>
                    <a:pt x="686435" y="0"/>
                    <a:pt x="1008761" y="129794"/>
                    <a:pt x="1129411" y="408051"/>
                  </a:cubicBezTo>
                </a:path>
              </a:pathLst>
            </a:custGeom>
            <a:gradFill rotWithShape="true">
              <a:gsLst>
                <a:gs pos="0">
                  <a:srgbClr val="CEABFF">
                    <a:alpha val="100000"/>
                  </a:srgbClr>
                </a:gs>
                <a:gs pos="57000">
                  <a:srgbClr val="FFFFFF">
                    <a:alpha val="0"/>
                  </a:srgbClr>
                </a:gs>
                <a:gs pos="100000">
                  <a:srgbClr val="FFFFFF">
                    <a:alpha val="0"/>
                  </a:srgbClr>
                </a:gs>
              </a:gsLst>
              <a:path path="circle">
                <a:fillToRect l="50" r="99950" t="50" b="99950"/>
              </a:path>
              <a:tileRect r="0" l="-99900" b="0" t="-99900"/>
            </a:gradFill>
          </p:spPr>
        </p:sp>
      </p:grpSp>
      <p:grpSp>
        <p:nvGrpSpPr>
          <p:cNvPr name="Group 10" id="10"/>
          <p:cNvGrpSpPr/>
          <p:nvPr/>
        </p:nvGrpSpPr>
        <p:grpSpPr>
          <a:xfrm rot="0">
            <a:off x="16404419" y="1107845"/>
            <a:ext cx="476692" cy="476744"/>
            <a:chOff x="0" y="0"/>
            <a:chExt cx="635589" cy="635659"/>
          </a:xfrm>
        </p:grpSpPr>
        <p:sp>
          <p:nvSpPr>
            <p:cNvPr name="Freeform 11" id="11"/>
            <p:cNvSpPr/>
            <p:nvPr/>
          </p:nvSpPr>
          <p:spPr>
            <a:xfrm flipH="false" flipV="false" rot="0">
              <a:off x="0" y="127"/>
              <a:ext cx="635635" cy="635381"/>
            </a:xfrm>
            <a:custGeom>
              <a:avLst/>
              <a:gdLst/>
              <a:ahLst/>
              <a:cxnLst/>
              <a:rect r="r" b="b" t="t" l="l"/>
              <a:pathLst>
                <a:path h="635381" w="635635">
                  <a:moveTo>
                    <a:pt x="574294" y="207518"/>
                  </a:moveTo>
                  <a:cubicBezTo>
                    <a:pt x="635635" y="348869"/>
                    <a:pt x="569595" y="513969"/>
                    <a:pt x="428117" y="574167"/>
                  </a:cubicBezTo>
                  <a:cubicBezTo>
                    <a:pt x="286512" y="635381"/>
                    <a:pt x="121412" y="570611"/>
                    <a:pt x="61341" y="429133"/>
                  </a:cubicBezTo>
                  <a:cubicBezTo>
                    <a:pt x="0" y="286512"/>
                    <a:pt x="64897" y="122682"/>
                    <a:pt x="207645" y="61341"/>
                  </a:cubicBezTo>
                  <a:cubicBezTo>
                    <a:pt x="348996" y="0"/>
                    <a:pt x="512953" y="65913"/>
                    <a:pt x="574294" y="207518"/>
                  </a:cubicBezTo>
                </a:path>
              </a:pathLst>
            </a:custGeom>
            <a:gradFill rotWithShape="true">
              <a:gsLst>
                <a:gs pos="0">
                  <a:srgbClr val="CEABFF">
                    <a:alpha val="100000"/>
                  </a:srgbClr>
                </a:gs>
                <a:gs pos="57000">
                  <a:srgbClr val="FFFFFF">
                    <a:alpha val="0"/>
                  </a:srgbClr>
                </a:gs>
                <a:gs pos="100000">
                  <a:srgbClr val="FFFFFF">
                    <a:alpha val="0"/>
                  </a:srgbClr>
                </a:gs>
              </a:gsLst>
              <a:path path="circle">
                <a:fillToRect l="50" r="99950" t="50" b="99950"/>
              </a:path>
              <a:tileRect r="0" l="-99900" b="0" t="-99900"/>
            </a:gradFill>
          </p:spPr>
        </p:sp>
      </p:grpSp>
      <p:grpSp>
        <p:nvGrpSpPr>
          <p:cNvPr name="Group 12" id="12"/>
          <p:cNvGrpSpPr/>
          <p:nvPr/>
        </p:nvGrpSpPr>
        <p:grpSpPr>
          <a:xfrm rot="0">
            <a:off x="11751851" y="1484727"/>
            <a:ext cx="7321606" cy="7322552"/>
            <a:chOff x="0" y="0"/>
            <a:chExt cx="9762141" cy="9763403"/>
          </a:xfrm>
        </p:grpSpPr>
        <p:sp>
          <p:nvSpPr>
            <p:cNvPr name="Freeform 13" id="13"/>
            <p:cNvSpPr/>
            <p:nvPr/>
          </p:nvSpPr>
          <p:spPr>
            <a:xfrm flipH="false" flipV="false" rot="0">
              <a:off x="0" y="2032"/>
              <a:ext cx="9762236" cy="9759315"/>
            </a:xfrm>
            <a:custGeom>
              <a:avLst/>
              <a:gdLst/>
              <a:ahLst/>
              <a:cxnLst/>
              <a:rect r="r" b="b" t="t" l="l"/>
              <a:pathLst>
                <a:path h="9759315" w="9762236">
                  <a:moveTo>
                    <a:pt x="8820277" y="3186811"/>
                  </a:moveTo>
                  <a:cubicBezTo>
                    <a:pt x="9762236" y="5358765"/>
                    <a:pt x="8747252" y="7893940"/>
                    <a:pt x="6575172" y="8817483"/>
                  </a:cubicBezTo>
                  <a:cubicBezTo>
                    <a:pt x="4401058" y="9759315"/>
                    <a:pt x="1865630" y="8764651"/>
                    <a:pt x="941959" y="6590792"/>
                  </a:cubicBezTo>
                  <a:cubicBezTo>
                    <a:pt x="0" y="4400677"/>
                    <a:pt x="996696" y="1883664"/>
                    <a:pt x="3189097" y="941832"/>
                  </a:cubicBezTo>
                  <a:cubicBezTo>
                    <a:pt x="5361178" y="0"/>
                    <a:pt x="7878318" y="1012825"/>
                    <a:pt x="8820277" y="3186811"/>
                  </a:cubicBezTo>
                </a:path>
              </a:pathLst>
            </a:custGeom>
            <a:gradFill rotWithShape="true">
              <a:gsLst>
                <a:gs pos="0">
                  <a:srgbClr val="B47FFF">
                    <a:alpha val="50196"/>
                  </a:srgbClr>
                </a:gs>
                <a:gs pos="69000">
                  <a:srgbClr val="FFFFFF">
                    <a:alpha val="0"/>
                  </a:srgbClr>
                </a:gs>
                <a:gs pos="100000">
                  <a:srgbClr val="FFFFFF">
                    <a:alpha val="0"/>
                  </a:srgbClr>
                </a:gs>
              </a:gsLst>
              <a:path path="circle">
                <a:fillToRect l="50" r="99950" t="50" b="99950"/>
              </a:path>
              <a:tileRect r="0" l="-99900" b="0" t="-99900"/>
            </a:gradFill>
          </p:spPr>
        </p:sp>
      </p:grpSp>
      <p:sp>
        <p:nvSpPr>
          <p:cNvPr name="Freeform 14" id="14"/>
          <p:cNvSpPr/>
          <p:nvPr/>
        </p:nvSpPr>
        <p:spPr>
          <a:xfrm flipH="false" flipV="false" rot="0">
            <a:off x="13299091" y="3503821"/>
            <a:ext cx="4227164" cy="3284388"/>
          </a:xfrm>
          <a:custGeom>
            <a:avLst/>
            <a:gdLst/>
            <a:ahLst/>
            <a:cxnLst/>
            <a:rect r="r" b="b" t="t" l="l"/>
            <a:pathLst>
              <a:path h="3284388" w="4227164">
                <a:moveTo>
                  <a:pt x="0" y="0"/>
                </a:moveTo>
                <a:lnTo>
                  <a:pt x="4227164" y="0"/>
                </a:lnTo>
                <a:lnTo>
                  <a:pt x="4227164" y="3284388"/>
                </a:lnTo>
                <a:lnTo>
                  <a:pt x="0" y="32843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5" id="15"/>
          <p:cNvGrpSpPr/>
          <p:nvPr/>
        </p:nvGrpSpPr>
        <p:grpSpPr>
          <a:xfrm rot="0">
            <a:off x="17207105" y="2463299"/>
            <a:ext cx="1320046" cy="1320200"/>
            <a:chOff x="0" y="0"/>
            <a:chExt cx="1760061" cy="1760267"/>
          </a:xfrm>
        </p:grpSpPr>
        <p:sp>
          <p:nvSpPr>
            <p:cNvPr name="Freeform 16" id="16"/>
            <p:cNvSpPr/>
            <p:nvPr/>
          </p:nvSpPr>
          <p:spPr>
            <a:xfrm flipH="false" flipV="false" rot="0">
              <a:off x="0" y="381"/>
              <a:ext cx="1760093" cy="1759458"/>
            </a:xfrm>
            <a:custGeom>
              <a:avLst/>
              <a:gdLst/>
              <a:ahLst/>
              <a:cxnLst/>
              <a:rect r="r" b="b" t="t" l="l"/>
              <a:pathLst>
                <a:path h="1759458" w="1760093">
                  <a:moveTo>
                    <a:pt x="1590294" y="574548"/>
                  </a:moveTo>
                  <a:cubicBezTo>
                    <a:pt x="1760093" y="966089"/>
                    <a:pt x="1577086" y="1423162"/>
                    <a:pt x="1185545" y="1589659"/>
                  </a:cubicBezTo>
                  <a:cubicBezTo>
                    <a:pt x="793623" y="1759458"/>
                    <a:pt x="336423" y="1580134"/>
                    <a:pt x="169926" y="1188212"/>
                  </a:cubicBezTo>
                  <a:cubicBezTo>
                    <a:pt x="0" y="793369"/>
                    <a:pt x="179705" y="339598"/>
                    <a:pt x="574929" y="169799"/>
                  </a:cubicBezTo>
                  <a:cubicBezTo>
                    <a:pt x="966597" y="0"/>
                    <a:pt x="1420368" y="182626"/>
                    <a:pt x="1590294" y="574548"/>
                  </a:cubicBezTo>
                </a:path>
              </a:pathLst>
            </a:custGeom>
            <a:gradFill rotWithShape="true">
              <a:gsLst>
                <a:gs pos="0">
                  <a:srgbClr val="CEABFF">
                    <a:alpha val="100000"/>
                  </a:srgbClr>
                </a:gs>
                <a:gs pos="57000">
                  <a:srgbClr val="FFFFFF">
                    <a:alpha val="0"/>
                  </a:srgbClr>
                </a:gs>
                <a:gs pos="100000">
                  <a:srgbClr val="FFFFFF">
                    <a:alpha val="0"/>
                  </a:srgbClr>
                </a:gs>
              </a:gsLst>
              <a:path path="circle">
                <a:fillToRect l="50" r="99950" t="50" b="99950"/>
              </a:path>
              <a:tileRect r="0" l="-99900" b="0" t="-99900"/>
            </a:gradFill>
          </p:spPr>
        </p:sp>
      </p:grpSp>
      <p:grpSp>
        <p:nvGrpSpPr>
          <p:cNvPr name="Group 17" id="17"/>
          <p:cNvGrpSpPr/>
          <p:nvPr/>
        </p:nvGrpSpPr>
        <p:grpSpPr>
          <a:xfrm rot="0">
            <a:off x="10125480" y="6221634"/>
            <a:ext cx="1320046" cy="1320200"/>
            <a:chOff x="0" y="0"/>
            <a:chExt cx="1760061" cy="1760267"/>
          </a:xfrm>
        </p:grpSpPr>
        <p:sp>
          <p:nvSpPr>
            <p:cNvPr name="Freeform 18" id="18"/>
            <p:cNvSpPr/>
            <p:nvPr/>
          </p:nvSpPr>
          <p:spPr>
            <a:xfrm flipH="false" flipV="false" rot="0">
              <a:off x="0" y="381"/>
              <a:ext cx="1760093" cy="1759458"/>
            </a:xfrm>
            <a:custGeom>
              <a:avLst/>
              <a:gdLst/>
              <a:ahLst/>
              <a:cxnLst/>
              <a:rect r="r" b="b" t="t" l="l"/>
              <a:pathLst>
                <a:path h="1759458" w="1760093">
                  <a:moveTo>
                    <a:pt x="1590294" y="574548"/>
                  </a:moveTo>
                  <a:cubicBezTo>
                    <a:pt x="1760093" y="966089"/>
                    <a:pt x="1577086" y="1423162"/>
                    <a:pt x="1185545" y="1589659"/>
                  </a:cubicBezTo>
                  <a:cubicBezTo>
                    <a:pt x="793623" y="1759458"/>
                    <a:pt x="336423" y="1580134"/>
                    <a:pt x="169926" y="1188212"/>
                  </a:cubicBezTo>
                  <a:cubicBezTo>
                    <a:pt x="0" y="793369"/>
                    <a:pt x="179705" y="339598"/>
                    <a:pt x="574929" y="169799"/>
                  </a:cubicBezTo>
                  <a:cubicBezTo>
                    <a:pt x="966597" y="0"/>
                    <a:pt x="1420368" y="182626"/>
                    <a:pt x="1590294" y="574548"/>
                  </a:cubicBezTo>
                </a:path>
              </a:pathLst>
            </a:custGeom>
            <a:gradFill rotWithShape="true">
              <a:gsLst>
                <a:gs pos="0">
                  <a:srgbClr val="CEABFF">
                    <a:alpha val="100000"/>
                  </a:srgbClr>
                </a:gs>
                <a:gs pos="57000">
                  <a:srgbClr val="FFFFFF">
                    <a:alpha val="0"/>
                  </a:srgbClr>
                </a:gs>
                <a:gs pos="100000">
                  <a:srgbClr val="FFFFFF">
                    <a:alpha val="0"/>
                  </a:srgbClr>
                </a:gs>
              </a:gsLst>
              <a:path path="circle">
                <a:fillToRect l="50" r="99950" t="50" b="99950"/>
              </a:path>
              <a:tileRect r="0" l="-99900" b="0" t="-99900"/>
            </a:gradFill>
          </p:spPr>
        </p:sp>
      </p:grpSp>
      <p:grpSp>
        <p:nvGrpSpPr>
          <p:cNvPr name="Group 19" id="19"/>
          <p:cNvGrpSpPr/>
          <p:nvPr/>
        </p:nvGrpSpPr>
        <p:grpSpPr>
          <a:xfrm rot="0">
            <a:off x="16404421" y="6224169"/>
            <a:ext cx="654024" cy="654088"/>
            <a:chOff x="0" y="0"/>
            <a:chExt cx="872032" cy="872117"/>
          </a:xfrm>
        </p:grpSpPr>
        <p:sp>
          <p:nvSpPr>
            <p:cNvPr name="Freeform 20" id="20"/>
            <p:cNvSpPr/>
            <p:nvPr/>
          </p:nvSpPr>
          <p:spPr>
            <a:xfrm flipH="false" flipV="false" rot="0">
              <a:off x="0" y="254"/>
              <a:ext cx="872109" cy="871601"/>
            </a:xfrm>
            <a:custGeom>
              <a:avLst/>
              <a:gdLst/>
              <a:ahLst/>
              <a:cxnLst/>
              <a:rect r="r" b="b" t="t" l="l"/>
              <a:pathLst>
                <a:path h="871601" w="872109">
                  <a:moveTo>
                    <a:pt x="787908" y="284607"/>
                  </a:moveTo>
                  <a:cubicBezTo>
                    <a:pt x="872109" y="478663"/>
                    <a:pt x="781431" y="705104"/>
                    <a:pt x="587375" y="787527"/>
                  </a:cubicBezTo>
                  <a:cubicBezTo>
                    <a:pt x="393192" y="871601"/>
                    <a:pt x="166624" y="782828"/>
                    <a:pt x="84201" y="588645"/>
                  </a:cubicBezTo>
                  <a:cubicBezTo>
                    <a:pt x="0" y="393065"/>
                    <a:pt x="89027" y="168148"/>
                    <a:pt x="284861" y="84074"/>
                  </a:cubicBezTo>
                  <a:cubicBezTo>
                    <a:pt x="478917" y="0"/>
                    <a:pt x="703707" y="90424"/>
                    <a:pt x="787908" y="284607"/>
                  </a:cubicBezTo>
                </a:path>
              </a:pathLst>
            </a:custGeom>
            <a:gradFill rotWithShape="true">
              <a:gsLst>
                <a:gs pos="0">
                  <a:srgbClr val="CEABFF">
                    <a:alpha val="100000"/>
                  </a:srgbClr>
                </a:gs>
                <a:gs pos="57000">
                  <a:srgbClr val="FFFFFF">
                    <a:alpha val="0"/>
                  </a:srgbClr>
                </a:gs>
                <a:gs pos="100000">
                  <a:srgbClr val="FFFFFF">
                    <a:alpha val="0"/>
                  </a:srgbClr>
                </a:gs>
              </a:gsLst>
              <a:path path="circle">
                <a:fillToRect l="50" r="99950" t="50" b="99950"/>
              </a:path>
              <a:tileRect r="0" l="-99900" b="0" t="-99900"/>
            </a:gradFill>
          </p:spPr>
        </p:sp>
      </p:grpSp>
      <p:grpSp>
        <p:nvGrpSpPr>
          <p:cNvPr name="Group 21" id="21"/>
          <p:cNvGrpSpPr/>
          <p:nvPr/>
        </p:nvGrpSpPr>
        <p:grpSpPr>
          <a:xfrm rot="0">
            <a:off x="12797433" y="747471"/>
            <a:ext cx="1891260" cy="1891460"/>
            <a:chOff x="0" y="0"/>
            <a:chExt cx="2521680" cy="2521947"/>
          </a:xfrm>
        </p:grpSpPr>
        <p:sp>
          <p:nvSpPr>
            <p:cNvPr name="Freeform 22" id="22"/>
            <p:cNvSpPr/>
            <p:nvPr/>
          </p:nvSpPr>
          <p:spPr>
            <a:xfrm flipH="false" flipV="false" rot="0">
              <a:off x="0" y="508"/>
              <a:ext cx="2521712" cy="2520950"/>
            </a:xfrm>
            <a:custGeom>
              <a:avLst/>
              <a:gdLst/>
              <a:ahLst/>
              <a:cxnLst/>
              <a:rect r="r" b="b" t="t" l="l"/>
              <a:pathLst>
                <a:path h="2520950" w="2521712">
                  <a:moveTo>
                    <a:pt x="2278380" y="823214"/>
                  </a:moveTo>
                  <a:cubicBezTo>
                    <a:pt x="2521712" y="1384173"/>
                    <a:pt x="2259457" y="2039112"/>
                    <a:pt x="1698371" y="2277618"/>
                  </a:cubicBezTo>
                  <a:cubicBezTo>
                    <a:pt x="1136777" y="2520950"/>
                    <a:pt x="481838" y="2264029"/>
                    <a:pt x="243205" y="1702435"/>
                  </a:cubicBezTo>
                  <a:cubicBezTo>
                    <a:pt x="0" y="1136777"/>
                    <a:pt x="257429" y="486537"/>
                    <a:pt x="823722" y="243332"/>
                  </a:cubicBezTo>
                  <a:cubicBezTo>
                    <a:pt x="1384808" y="0"/>
                    <a:pt x="2035048" y="261620"/>
                    <a:pt x="2278380" y="823214"/>
                  </a:cubicBezTo>
                </a:path>
              </a:pathLst>
            </a:custGeom>
            <a:gradFill rotWithShape="true">
              <a:gsLst>
                <a:gs pos="0">
                  <a:srgbClr val="CEABFF">
                    <a:alpha val="100000"/>
                  </a:srgbClr>
                </a:gs>
                <a:gs pos="57000">
                  <a:srgbClr val="FFFFFF">
                    <a:alpha val="0"/>
                  </a:srgbClr>
                </a:gs>
                <a:gs pos="100000">
                  <a:srgbClr val="FFFFFF">
                    <a:alpha val="0"/>
                  </a:srgbClr>
                </a:gs>
              </a:gsLst>
              <a:path path="circle">
                <a:fillToRect l="50" r="99950" t="50" b="99950"/>
              </a:path>
              <a:tileRect r="0" l="-99900" b="0" t="-99900"/>
            </a:gradFill>
          </p:spPr>
        </p:sp>
      </p:grpSp>
      <p:grpSp>
        <p:nvGrpSpPr>
          <p:cNvPr name="Group 23" id="23"/>
          <p:cNvGrpSpPr/>
          <p:nvPr/>
        </p:nvGrpSpPr>
        <p:grpSpPr>
          <a:xfrm rot="0">
            <a:off x="10125494" y="2960780"/>
            <a:ext cx="476692" cy="476744"/>
            <a:chOff x="0" y="0"/>
            <a:chExt cx="635589" cy="635659"/>
          </a:xfrm>
        </p:grpSpPr>
        <p:sp>
          <p:nvSpPr>
            <p:cNvPr name="Freeform 24" id="24"/>
            <p:cNvSpPr/>
            <p:nvPr/>
          </p:nvSpPr>
          <p:spPr>
            <a:xfrm flipH="false" flipV="false" rot="0">
              <a:off x="0" y="127"/>
              <a:ext cx="635635" cy="635381"/>
            </a:xfrm>
            <a:custGeom>
              <a:avLst/>
              <a:gdLst/>
              <a:ahLst/>
              <a:cxnLst/>
              <a:rect r="r" b="b" t="t" l="l"/>
              <a:pathLst>
                <a:path h="635381" w="635635">
                  <a:moveTo>
                    <a:pt x="574294" y="207518"/>
                  </a:moveTo>
                  <a:cubicBezTo>
                    <a:pt x="635635" y="348869"/>
                    <a:pt x="569595" y="513969"/>
                    <a:pt x="428117" y="574167"/>
                  </a:cubicBezTo>
                  <a:cubicBezTo>
                    <a:pt x="286512" y="635381"/>
                    <a:pt x="121412" y="570611"/>
                    <a:pt x="61341" y="429133"/>
                  </a:cubicBezTo>
                  <a:cubicBezTo>
                    <a:pt x="0" y="286512"/>
                    <a:pt x="64897" y="122682"/>
                    <a:pt x="207645" y="61341"/>
                  </a:cubicBezTo>
                  <a:cubicBezTo>
                    <a:pt x="348996" y="0"/>
                    <a:pt x="512953" y="65913"/>
                    <a:pt x="574294" y="207518"/>
                  </a:cubicBezTo>
                </a:path>
              </a:pathLst>
            </a:custGeom>
            <a:gradFill rotWithShape="true">
              <a:gsLst>
                <a:gs pos="0">
                  <a:srgbClr val="CEABFF">
                    <a:alpha val="100000"/>
                  </a:srgbClr>
                </a:gs>
                <a:gs pos="57000">
                  <a:srgbClr val="FFFFFF">
                    <a:alpha val="0"/>
                  </a:srgbClr>
                </a:gs>
                <a:gs pos="100000">
                  <a:srgbClr val="FFFFFF">
                    <a:alpha val="0"/>
                  </a:srgbClr>
                </a:gs>
              </a:gsLst>
              <a:path path="circle">
                <a:fillToRect l="50" r="99950" t="50" b="99950"/>
              </a:path>
              <a:tileRect r="0" l="-99900" b="0" t="-99900"/>
            </a:gradFill>
          </p:spPr>
        </p:sp>
      </p:grpSp>
      <p:sp>
        <p:nvSpPr>
          <p:cNvPr name="TextBox 25" id="25"/>
          <p:cNvSpPr txBox="true"/>
          <p:nvPr/>
        </p:nvSpPr>
        <p:spPr>
          <a:xfrm rot="0">
            <a:off x="736219" y="2514942"/>
            <a:ext cx="8992644" cy="5962650"/>
          </a:xfrm>
          <a:prstGeom prst="rect">
            <a:avLst/>
          </a:prstGeom>
        </p:spPr>
        <p:txBody>
          <a:bodyPr anchor="t" rtlCol="false" tIns="0" lIns="0" bIns="0" rIns="0">
            <a:spAutoFit/>
          </a:bodyPr>
          <a:lstStyle/>
          <a:p>
            <a:pPr algn="l">
              <a:lnSpc>
                <a:spcPts val="3959"/>
              </a:lnSpc>
            </a:pPr>
            <a:r>
              <a:rPr lang="en-US" sz="3299">
                <a:solidFill>
                  <a:srgbClr val="CEABFF"/>
                </a:solidFill>
                <a:latin typeface="Maven Pro"/>
                <a:ea typeface="Maven Pro"/>
                <a:cs typeface="Maven Pro"/>
                <a:sym typeface="Maven Pro"/>
              </a:rPr>
              <a:t>Our project successfully developed a robust deepfake detection system using multiple deep learning models, achieving high accuracy in distinguishing real and fake images. By integrating Explainable AI (XAI), we enhanced model transparency, ensuring trustworthy and interpretable results. This contributes to digital security by combating the growing threat of deepfake manipulation. In the future, we aim to improve real-time detection capabilities and further enhance interpretability for broader applications.</a:t>
            </a:r>
          </a:p>
        </p:txBody>
      </p:sp>
      <p:sp>
        <p:nvSpPr>
          <p:cNvPr name="TextBox 26" id="26"/>
          <p:cNvSpPr txBox="true"/>
          <p:nvPr/>
        </p:nvSpPr>
        <p:spPr>
          <a:xfrm rot="0">
            <a:off x="736219" y="1422942"/>
            <a:ext cx="5817150" cy="723900"/>
          </a:xfrm>
          <a:prstGeom prst="rect">
            <a:avLst/>
          </a:prstGeom>
        </p:spPr>
        <p:txBody>
          <a:bodyPr anchor="t" rtlCol="false" tIns="0" lIns="0" bIns="0" rIns="0">
            <a:spAutoFit/>
          </a:bodyPr>
          <a:lstStyle/>
          <a:p>
            <a:pPr algn="l">
              <a:lnSpc>
                <a:spcPts val="5759"/>
              </a:lnSpc>
            </a:pPr>
            <a:r>
              <a:rPr lang="en-US" b="true" sz="4799">
                <a:solidFill>
                  <a:srgbClr val="FFFFFF"/>
                </a:solidFill>
                <a:latin typeface="Maven Pro Bold"/>
                <a:ea typeface="Maven Pro Bold"/>
                <a:cs typeface="Maven Pro Bold"/>
                <a:sym typeface="Maven Pro Bold"/>
              </a:rPr>
              <a:t>Conclusion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B0218">
                <a:alpha val="100000"/>
              </a:srgbClr>
            </a:gs>
            <a:gs pos="100000">
              <a:srgbClr val="240155">
                <a:alpha val="100000"/>
              </a:srgbClr>
            </a:gs>
          </a:gsLst>
          <a:lin ang="2700006"/>
        </a:gradFill>
      </p:bgPr>
    </p:bg>
    <p:spTree>
      <p:nvGrpSpPr>
        <p:cNvPr id="1" name=""/>
        <p:cNvGrpSpPr/>
        <p:nvPr/>
      </p:nvGrpSpPr>
      <p:grpSpPr>
        <a:xfrm>
          <a:off x="0" y="0"/>
          <a:ext cx="0" cy="0"/>
          <a:chOff x="0" y="0"/>
          <a:chExt cx="0" cy="0"/>
        </a:xfrm>
      </p:grpSpPr>
      <p:grpSp>
        <p:nvGrpSpPr>
          <p:cNvPr name="Group 2" id="2"/>
          <p:cNvGrpSpPr/>
          <p:nvPr/>
        </p:nvGrpSpPr>
        <p:grpSpPr>
          <a:xfrm rot="0">
            <a:off x="14509224" y="7938100"/>
            <a:ext cx="1320046" cy="1320200"/>
            <a:chOff x="0" y="0"/>
            <a:chExt cx="1760061" cy="1760267"/>
          </a:xfrm>
        </p:grpSpPr>
        <p:sp>
          <p:nvSpPr>
            <p:cNvPr name="Freeform 3" id="3"/>
            <p:cNvSpPr/>
            <p:nvPr/>
          </p:nvSpPr>
          <p:spPr>
            <a:xfrm flipH="false" flipV="false" rot="0">
              <a:off x="0" y="381"/>
              <a:ext cx="1760093" cy="1759458"/>
            </a:xfrm>
            <a:custGeom>
              <a:avLst/>
              <a:gdLst/>
              <a:ahLst/>
              <a:cxnLst/>
              <a:rect r="r" b="b" t="t" l="l"/>
              <a:pathLst>
                <a:path h="1759458" w="1760093">
                  <a:moveTo>
                    <a:pt x="1590294" y="574548"/>
                  </a:moveTo>
                  <a:cubicBezTo>
                    <a:pt x="1760093" y="966089"/>
                    <a:pt x="1577086" y="1423162"/>
                    <a:pt x="1185545" y="1589659"/>
                  </a:cubicBezTo>
                  <a:cubicBezTo>
                    <a:pt x="793623" y="1759458"/>
                    <a:pt x="336423" y="1580134"/>
                    <a:pt x="169926" y="1188212"/>
                  </a:cubicBezTo>
                  <a:cubicBezTo>
                    <a:pt x="0" y="793369"/>
                    <a:pt x="179705" y="339598"/>
                    <a:pt x="574929" y="169799"/>
                  </a:cubicBezTo>
                  <a:cubicBezTo>
                    <a:pt x="966597" y="0"/>
                    <a:pt x="1420368" y="182626"/>
                    <a:pt x="1590294" y="574548"/>
                  </a:cubicBezTo>
                </a:path>
              </a:pathLst>
            </a:custGeom>
            <a:gradFill rotWithShape="true">
              <a:gsLst>
                <a:gs pos="0">
                  <a:srgbClr val="CEABFF">
                    <a:alpha val="100000"/>
                  </a:srgbClr>
                </a:gs>
                <a:gs pos="57000">
                  <a:srgbClr val="FFFFFF">
                    <a:alpha val="0"/>
                  </a:srgbClr>
                </a:gs>
                <a:gs pos="100000">
                  <a:srgbClr val="FFFFFF">
                    <a:alpha val="0"/>
                  </a:srgbClr>
                </a:gs>
              </a:gsLst>
              <a:path path="circle">
                <a:fillToRect l="50" r="99950" t="50" b="99950"/>
              </a:path>
              <a:tileRect r="0" l="-99900" b="0" t="-99900"/>
            </a:gradFill>
          </p:spPr>
        </p:sp>
      </p:grpSp>
      <p:grpSp>
        <p:nvGrpSpPr>
          <p:cNvPr name="Group 4" id="4"/>
          <p:cNvGrpSpPr/>
          <p:nvPr/>
        </p:nvGrpSpPr>
        <p:grpSpPr>
          <a:xfrm rot="0">
            <a:off x="12570128" y="4557102"/>
            <a:ext cx="937538" cy="937590"/>
            <a:chOff x="0" y="0"/>
            <a:chExt cx="1250051" cy="1250120"/>
          </a:xfrm>
        </p:grpSpPr>
        <p:sp>
          <p:nvSpPr>
            <p:cNvPr name="Freeform 5" id="5"/>
            <p:cNvSpPr/>
            <p:nvPr/>
          </p:nvSpPr>
          <p:spPr>
            <a:xfrm flipH="false" flipV="false" rot="0">
              <a:off x="0" y="254"/>
              <a:ext cx="1250061" cy="1249680"/>
            </a:xfrm>
            <a:custGeom>
              <a:avLst/>
              <a:gdLst/>
              <a:ahLst/>
              <a:cxnLst/>
              <a:rect r="r" b="b" t="t" l="l"/>
              <a:pathLst>
                <a:path h="1249680" w="1250061">
                  <a:moveTo>
                    <a:pt x="1129411" y="408051"/>
                  </a:moveTo>
                  <a:cubicBezTo>
                    <a:pt x="1250061" y="686181"/>
                    <a:pt x="1120013" y="1010793"/>
                    <a:pt x="841883" y="1129030"/>
                  </a:cubicBezTo>
                  <a:cubicBezTo>
                    <a:pt x="563499" y="1249680"/>
                    <a:pt x="238760" y="1122299"/>
                    <a:pt x="120523" y="843915"/>
                  </a:cubicBezTo>
                  <a:cubicBezTo>
                    <a:pt x="0" y="563499"/>
                    <a:pt x="127635" y="241173"/>
                    <a:pt x="408305" y="120650"/>
                  </a:cubicBezTo>
                  <a:cubicBezTo>
                    <a:pt x="686435" y="0"/>
                    <a:pt x="1008761" y="129794"/>
                    <a:pt x="1129411" y="408051"/>
                  </a:cubicBezTo>
                </a:path>
              </a:pathLst>
            </a:custGeom>
            <a:gradFill rotWithShape="true">
              <a:gsLst>
                <a:gs pos="0">
                  <a:srgbClr val="CEABFF">
                    <a:alpha val="100000"/>
                  </a:srgbClr>
                </a:gs>
                <a:gs pos="57000">
                  <a:srgbClr val="FFFFFF">
                    <a:alpha val="0"/>
                  </a:srgbClr>
                </a:gs>
                <a:gs pos="100000">
                  <a:srgbClr val="FFFFFF">
                    <a:alpha val="0"/>
                  </a:srgbClr>
                </a:gs>
              </a:gsLst>
              <a:path path="circle">
                <a:fillToRect l="50" r="99950" t="50" b="99950"/>
              </a:path>
              <a:tileRect r="0" l="-99900" b="0" t="-99900"/>
            </a:gradFill>
          </p:spPr>
        </p:sp>
      </p:grpSp>
      <p:grpSp>
        <p:nvGrpSpPr>
          <p:cNvPr name="Group 6" id="6"/>
          <p:cNvGrpSpPr/>
          <p:nvPr/>
        </p:nvGrpSpPr>
        <p:grpSpPr>
          <a:xfrm rot="0">
            <a:off x="14590262" y="1285396"/>
            <a:ext cx="476692" cy="476744"/>
            <a:chOff x="0" y="0"/>
            <a:chExt cx="635589" cy="635659"/>
          </a:xfrm>
        </p:grpSpPr>
        <p:sp>
          <p:nvSpPr>
            <p:cNvPr name="Freeform 7" id="7"/>
            <p:cNvSpPr/>
            <p:nvPr/>
          </p:nvSpPr>
          <p:spPr>
            <a:xfrm flipH="false" flipV="false" rot="0">
              <a:off x="0" y="127"/>
              <a:ext cx="635635" cy="635381"/>
            </a:xfrm>
            <a:custGeom>
              <a:avLst/>
              <a:gdLst/>
              <a:ahLst/>
              <a:cxnLst/>
              <a:rect r="r" b="b" t="t" l="l"/>
              <a:pathLst>
                <a:path h="635381" w="635635">
                  <a:moveTo>
                    <a:pt x="574294" y="207518"/>
                  </a:moveTo>
                  <a:cubicBezTo>
                    <a:pt x="635635" y="348869"/>
                    <a:pt x="569595" y="513969"/>
                    <a:pt x="428117" y="574167"/>
                  </a:cubicBezTo>
                  <a:cubicBezTo>
                    <a:pt x="286512" y="635381"/>
                    <a:pt x="121412" y="570611"/>
                    <a:pt x="61341" y="429133"/>
                  </a:cubicBezTo>
                  <a:cubicBezTo>
                    <a:pt x="0" y="286512"/>
                    <a:pt x="64897" y="122682"/>
                    <a:pt x="207645" y="61341"/>
                  </a:cubicBezTo>
                  <a:cubicBezTo>
                    <a:pt x="348996" y="0"/>
                    <a:pt x="512953" y="65913"/>
                    <a:pt x="574294" y="207518"/>
                  </a:cubicBezTo>
                </a:path>
              </a:pathLst>
            </a:custGeom>
            <a:gradFill rotWithShape="true">
              <a:gsLst>
                <a:gs pos="0">
                  <a:srgbClr val="CEABFF">
                    <a:alpha val="100000"/>
                  </a:srgbClr>
                </a:gs>
                <a:gs pos="57000">
                  <a:srgbClr val="FFFFFF">
                    <a:alpha val="0"/>
                  </a:srgbClr>
                </a:gs>
                <a:gs pos="100000">
                  <a:srgbClr val="FFFFFF">
                    <a:alpha val="0"/>
                  </a:srgbClr>
                </a:gs>
              </a:gsLst>
              <a:path path="circle">
                <a:fillToRect l="50" r="99950" t="50" b="99950"/>
              </a:path>
              <a:tileRect r="0" l="-99900" b="0" t="-99900"/>
            </a:gradFill>
          </p:spPr>
        </p:sp>
      </p:grpSp>
      <p:grpSp>
        <p:nvGrpSpPr>
          <p:cNvPr name="Group 8" id="8"/>
          <p:cNvGrpSpPr/>
          <p:nvPr/>
        </p:nvGrpSpPr>
        <p:grpSpPr>
          <a:xfrm rot="0">
            <a:off x="9937694" y="1662278"/>
            <a:ext cx="7321606" cy="7322552"/>
            <a:chOff x="0" y="0"/>
            <a:chExt cx="9762141" cy="9763403"/>
          </a:xfrm>
        </p:grpSpPr>
        <p:sp>
          <p:nvSpPr>
            <p:cNvPr name="Freeform 9" id="9"/>
            <p:cNvSpPr/>
            <p:nvPr/>
          </p:nvSpPr>
          <p:spPr>
            <a:xfrm flipH="false" flipV="false" rot="0">
              <a:off x="0" y="2032"/>
              <a:ext cx="9762236" cy="9759315"/>
            </a:xfrm>
            <a:custGeom>
              <a:avLst/>
              <a:gdLst/>
              <a:ahLst/>
              <a:cxnLst/>
              <a:rect r="r" b="b" t="t" l="l"/>
              <a:pathLst>
                <a:path h="9759315" w="9762236">
                  <a:moveTo>
                    <a:pt x="8820277" y="3186811"/>
                  </a:moveTo>
                  <a:cubicBezTo>
                    <a:pt x="9762236" y="5358765"/>
                    <a:pt x="8747252" y="7893940"/>
                    <a:pt x="6575172" y="8817483"/>
                  </a:cubicBezTo>
                  <a:cubicBezTo>
                    <a:pt x="4401058" y="9759315"/>
                    <a:pt x="1865630" y="8764651"/>
                    <a:pt x="941959" y="6590792"/>
                  </a:cubicBezTo>
                  <a:cubicBezTo>
                    <a:pt x="0" y="4400677"/>
                    <a:pt x="996696" y="1883664"/>
                    <a:pt x="3189097" y="941832"/>
                  </a:cubicBezTo>
                  <a:cubicBezTo>
                    <a:pt x="5361178" y="0"/>
                    <a:pt x="7878318" y="1012825"/>
                    <a:pt x="8820277" y="3186811"/>
                  </a:cubicBezTo>
                </a:path>
              </a:pathLst>
            </a:custGeom>
            <a:gradFill rotWithShape="true">
              <a:gsLst>
                <a:gs pos="0">
                  <a:srgbClr val="B47FFF">
                    <a:alpha val="50196"/>
                  </a:srgbClr>
                </a:gs>
                <a:gs pos="69000">
                  <a:srgbClr val="FFFFFF">
                    <a:alpha val="0"/>
                  </a:srgbClr>
                </a:gs>
                <a:gs pos="100000">
                  <a:srgbClr val="FFFFFF">
                    <a:alpha val="0"/>
                  </a:srgbClr>
                </a:gs>
              </a:gsLst>
              <a:path path="circle">
                <a:fillToRect l="50" r="99950" t="50" b="99950"/>
              </a:path>
              <a:tileRect r="0" l="-99900" b="0" t="-99900"/>
            </a:gradFill>
          </p:spPr>
        </p:sp>
      </p:grpSp>
      <p:sp>
        <p:nvSpPr>
          <p:cNvPr name="Freeform 10" id="10"/>
          <p:cNvSpPr/>
          <p:nvPr/>
        </p:nvSpPr>
        <p:spPr>
          <a:xfrm flipH="false" flipV="false" rot="0">
            <a:off x="11484934" y="3681372"/>
            <a:ext cx="4227164" cy="3284388"/>
          </a:xfrm>
          <a:custGeom>
            <a:avLst/>
            <a:gdLst/>
            <a:ahLst/>
            <a:cxnLst/>
            <a:rect r="r" b="b" t="t" l="l"/>
            <a:pathLst>
              <a:path h="3284388" w="4227164">
                <a:moveTo>
                  <a:pt x="0" y="0"/>
                </a:moveTo>
                <a:lnTo>
                  <a:pt x="4227164" y="0"/>
                </a:lnTo>
                <a:lnTo>
                  <a:pt x="4227164" y="3284388"/>
                </a:lnTo>
                <a:lnTo>
                  <a:pt x="0" y="32843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15392948" y="2640850"/>
            <a:ext cx="1320046" cy="1320200"/>
            <a:chOff x="0" y="0"/>
            <a:chExt cx="1760061" cy="1760267"/>
          </a:xfrm>
        </p:grpSpPr>
        <p:sp>
          <p:nvSpPr>
            <p:cNvPr name="Freeform 12" id="12"/>
            <p:cNvSpPr/>
            <p:nvPr/>
          </p:nvSpPr>
          <p:spPr>
            <a:xfrm flipH="false" flipV="false" rot="0">
              <a:off x="0" y="381"/>
              <a:ext cx="1760093" cy="1759458"/>
            </a:xfrm>
            <a:custGeom>
              <a:avLst/>
              <a:gdLst/>
              <a:ahLst/>
              <a:cxnLst/>
              <a:rect r="r" b="b" t="t" l="l"/>
              <a:pathLst>
                <a:path h="1759458" w="1760093">
                  <a:moveTo>
                    <a:pt x="1590294" y="574548"/>
                  </a:moveTo>
                  <a:cubicBezTo>
                    <a:pt x="1760093" y="966089"/>
                    <a:pt x="1577086" y="1423162"/>
                    <a:pt x="1185545" y="1589659"/>
                  </a:cubicBezTo>
                  <a:cubicBezTo>
                    <a:pt x="793623" y="1759458"/>
                    <a:pt x="336423" y="1580134"/>
                    <a:pt x="169926" y="1188212"/>
                  </a:cubicBezTo>
                  <a:cubicBezTo>
                    <a:pt x="0" y="793369"/>
                    <a:pt x="179705" y="339598"/>
                    <a:pt x="574929" y="169799"/>
                  </a:cubicBezTo>
                  <a:cubicBezTo>
                    <a:pt x="966597" y="0"/>
                    <a:pt x="1420368" y="182626"/>
                    <a:pt x="1590294" y="574548"/>
                  </a:cubicBezTo>
                </a:path>
              </a:pathLst>
            </a:custGeom>
            <a:gradFill rotWithShape="true">
              <a:gsLst>
                <a:gs pos="0">
                  <a:srgbClr val="CEABFF">
                    <a:alpha val="100000"/>
                  </a:srgbClr>
                </a:gs>
                <a:gs pos="57000">
                  <a:srgbClr val="FFFFFF">
                    <a:alpha val="0"/>
                  </a:srgbClr>
                </a:gs>
                <a:gs pos="100000">
                  <a:srgbClr val="FFFFFF">
                    <a:alpha val="0"/>
                  </a:srgbClr>
                </a:gs>
              </a:gsLst>
              <a:path path="circle">
                <a:fillToRect l="50" r="99950" t="50" b="99950"/>
              </a:path>
              <a:tileRect r="0" l="-99900" b="0" t="-99900"/>
            </a:gradFill>
          </p:spPr>
        </p:sp>
      </p:grpSp>
      <p:grpSp>
        <p:nvGrpSpPr>
          <p:cNvPr name="Group 13" id="13"/>
          <p:cNvGrpSpPr/>
          <p:nvPr/>
        </p:nvGrpSpPr>
        <p:grpSpPr>
          <a:xfrm rot="0">
            <a:off x="5244844" y="6300161"/>
            <a:ext cx="1320046" cy="1320200"/>
            <a:chOff x="0" y="0"/>
            <a:chExt cx="1760061" cy="1760267"/>
          </a:xfrm>
        </p:grpSpPr>
        <p:sp>
          <p:nvSpPr>
            <p:cNvPr name="Freeform 14" id="14"/>
            <p:cNvSpPr/>
            <p:nvPr/>
          </p:nvSpPr>
          <p:spPr>
            <a:xfrm flipH="false" flipV="false" rot="0">
              <a:off x="0" y="381"/>
              <a:ext cx="1760093" cy="1759458"/>
            </a:xfrm>
            <a:custGeom>
              <a:avLst/>
              <a:gdLst/>
              <a:ahLst/>
              <a:cxnLst/>
              <a:rect r="r" b="b" t="t" l="l"/>
              <a:pathLst>
                <a:path h="1759458" w="1760093">
                  <a:moveTo>
                    <a:pt x="1590294" y="574548"/>
                  </a:moveTo>
                  <a:cubicBezTo>
                    <a:pt x="1760093" y="966089"/>
                    <a:pt x="1577086" y="1423162"/>
                    <a:pt x="1185545" y="1589659"/>
                  </a:cubicBezTo>
                  <a:cubicBezTo>
                    <a:pt x="793623" y="1759458"/>
                    <a:pt x="336423" y="1580134"/>
                    <a:pt x="169926" y="1188212"/>
                  </a:cubicBezTo>
                  <a:cubicBezTo>
                    <a:pt x="0" y="793369"/>
                    <a:pt x="179705" y="339598"/>
                    <a:pt x="574929" y="169799"/>
                  </a:cubicBezTo>
                  <a:cubicBezTo>
                    <a:pt x="966597" y="0"/>
                    <a:pt x="1420368" y="182626"/>
                    <a:pt x="1590294" y="574548"/>
                  </a:cubicBezTo>
                </a:path>
              </a:pathLst>
            </a:custGeom>
            <a:gradFill rotWithShape="true">
              <a:gsLst>
                <a:gs pos="0">
                  <a:srgbClr val="CEABFF">
                    <a:alpha val="100000"/>
                  </a:srgbClr>
                </a:gs>
                <a:gs pos="57000">
                  <a:srgbClr val="FFFFFF">
                    <a:alpha val="0"/>
                  </a:srgbClr>
                </a:gs>
                <a:gs pos="100000">
                  <a:srgbClr val="FFFFFF">
                    <a:alpha val="0"/>
                  </a:srgbClr>
                </a:gs>
              </a:gsLst>
              <a:path path="circle">
                <a:fillToRect l="50" r="99950" t="50" b="99950"/>
              </a:path>
              <a:tileRect r="0" l="-99900" b="0" t="-99900"/>
            </a:gradFill>
          </p:spPr>
        </p:sp>
      </p:grpSp>
      <p:grpSp>
        <p:nvGrpSpPr>
          <p:cNvPr name="Group 15" id="15"/>
          <p:cNvGrpSpPr/>
          <p:nvPr/>
        </p:nvGrpSpPr>
        <p:grpSpPr>
          <a:xfrm rot="0">
            <a:off x="14590264" y="6401720"/>
            <a:ext cx="654024" cy="654088"/>
            <a:chOff x="0" y="0"/>
            <a:chExt cx="872032" cy="872117"/>
          </a:xfrm>
        </p:grpSpPr>
        <p:sp>
          <p:nvSpPr>
            <p:cNvPr name="Freeform 16" id="16"/>
            <p:cNvSpPr/>
            <p:nvPr/>
          </p:nvSpPr>
          <p:spPr>
            <a:xfrm flipH="false" flipV="false" rot="0">
              <a:off x="0" y="254"/>
              <a:ext cx="872109" cy="871601"/>
            </a:xfrm>
            <a:custGeom>
              <a:avLst/>
              <a:gdLst/>
              <a:ahLst/>
              <a:cxnLst/>
              <a:rect r="r" b="b" t="t" l="l"/>
              <a:pathLst>
                <a:path h="871601" w="872109">
                  <a:moveTo>
                    <a:pt x="787908" y="284607"/>
                  </a:moveTo>
                  <a:cubicBezTo>
                    <a:pt x="872109" y="478663"/>
                    <a:pt x="781431" y="705104"/>
                    <a:pt x="587375" y="787527"/>
                  </a:cubicBezTo>
                  <a:cubicBezTo>
                    <a:pt x="393192" y="871601"/>
                    <a:pt x="166624" y="782828"/>
                    <a:pt x="84201" y="588645"/>
                  </a:cubicBezTo>
                  <a:cubicBezTo>
                    <a:pt x="0" y="393065"/>
                    <a:pt x="89027" y="168148"/>
                    <a:pt x="284861" y="84074"/>
                  </a:cubicBezTo>
                  <a:cubicBezTo>
                    <a:pt x="478917" y="0"/>
                    <a:pt x="703707" y="90424"/>
                    <a:pt x="787908" y="284607"/>
                  </a:cubicBezTo>
                </a:path>
              </a:pathLst>
            </a:custGeom>
            <a:gradFill rotWithShape="true">
              <a:gsLst>
                <a:gs pos="0">
                  <a:srgbClr val="CEABFF">
                    <a:alpha val="100000"/>
                  </a:srgbClr>
                </a:gs>
                <a:gs pos="57000">
                  <a:srgbClr val="FFFFFF">
                    <a:alpha val="0"/>
                  </a:srgbClr>
                </a:gs>
                <a:gs pos="100000">
                  <a:srgbClr val="FFFFFF">
                    <a:alpha val="0"/>
                  </a:srgbClr>
                </a:gs>
              </a:gsLst>
              <a:path path="circle">
                <a:fillToRect l="50" r="99950" t="50" b="99950"/>
              </a:path>
              <a:tileRect r="0" l="-99900" b="0" t="-99900"/>
            </a:gradFill>
          </p:spPr>
        </p:sp>
      </p:grpSp>
      <p:grpSp>
        <p:nvGrpSpPr>
          <p:cNvPr name="Group 17" id="17"/>
          <p:cNvGrpSpPr/>
          <p:nvPr/>
        </p:nvGrpSpPr>
        <p:grpSpPr>
          <a:xfrm rot="0">
            <a:off x="10983276" y="925022"/>
            <a:ext cx="1891260" cy="1891460"/>
            <a:chOff x="0" y="0"/>
            <a:chExt cx="2521680" cy="2521947"/>
          </a:xfrm>
        </p:grpSpPr>
        <p:sp>
          <p:nvSpPr>
            <p:cNvPr name="Freeform 18" id="18"/>
            <p:cNvSpPr/>
            <p:nvPr/>
          </p:nvSpPr>
          <p:spPr>
            <a:xfrm flipH="false" flipV="false" rot="0">
              <a:off x="0" y="508"/>
              <a:ext cx="2521712" cy="2520950"/>
            </a:xfrm>
            <a:custGeom>
              <a:avLst/>
              <a:gdLst/>
              <a:ahLst/>
              <a:cxnLst/>
              <a:rect r="r" b="b" t="t" l="l"/>
              <a:pathLst>
                <a:path h="2520950" w="2521712">
                  <a:moveTo>
                    <a:pt x="2278380" y="823214"/>
                  </a:moveTo>
                  <a:cubicBezTo>
                    <a:pt x="2521712" y="1384173"/>
                    <a:pt x="2259457" y="2039112"/>
                    <a:pt x="1698371" y="2277618"/>
                  </a:cubicBezTo>
                  <a:cubicBezTo>
                    <a:pt x="1136777" y="2520950"/>
                    <a:pt x="481838" y="2264029"/>
                    <a:pt x="243205" y="1702435"/>
                  </a:cubicBezTo>
                  <a:cubicBezTo>
                    <a:pt x="0" y="1136777"/>
                    <a:pt x="257429" y="486537"/>
                    <a:pt x="823722" y="243332"/>
                  </a:cubicBezTo>
                  <a:cubicBezTo>
                    <a:pt x="1384808" y="0"/>
                    <a:pt x="2035048" y="261620"/>
                    <a:pt x="2278380" y="823214"/>
                  </a:cubicBezTo>
                </a:path>
              </a:pathLst>
            </a:custGeom>
            <a:gradFill rotWithShape="true">
              <a:gsLst>
                <a:gs pos="0">
                  <a:srgbClr val="CEABFF">
                    <a:alpha val="100000"/>
                  </a:srgbClr>
                </a:gs>
                <a:gs pos="57000">
                  <a:srgbClr val="FFFFFF">
                    <a:alpha val="0"/>
                  </a:srgbClr>
                </a:gs>
                <a:gs pos="100000">
                  <a:srgbClr val="FFFFFF">
                    <a:alpha val="0"/>
                  </a:srgbClr>
                </a:gs>
              </a:gsLst>
              <a:path path="circle">
                <a:fillToRect l="50" r="99950" t="50" b="99950"/>
              </a:path>
              <a:tileRect r="0" l="-99900" b="0" t="-99900"/>
            </a:gradFill>
          </p:spPr>
        </p:sp>
      </p:grpSp>
      <p:grpSp>
        <p:nvGrpSpPr>
          <p:cNvPr name="Group 19" id="19"/>
          <p:cNvGrpSpPr/>
          <p:nvPr/>
        </p:nvGrpSpPr>
        <p:grpSpPr>
          <a:xfrm rot="0">
            <a:off x="5244858" y="3039307"/>
            <a:ext cx="476692" cy="476744"/>
            <a:chOff x="0" y="0"/>
            <a:chExt cx="635589" cy="635659"/>
          </a:xfrm>
        </p:grpSpPr>
        <p:sp>
          <p:nvSpPr>
            <p:cNvPr name="Freeform 20" id="20"/>
            <p:cNvSpPr/>
            <p:nvPr/>
          </p:nvSpPr>
          <p:spPr>
            <a:xfrm flipH="false" flipV="false" rot="0">
              <a:off x="0" y="127"/>
              <a:ext cx="635635" cy="635381"/>
            </a:xfrm>
            <a:custGeom>
              <a:avLst/>
              <a:gdLst/>
              <a:ahLst/>
              <a:cxnLst/>
              <a:rect r="r" b="b" t="t" l="l"/>
              <a:pathLst>
                <a:path h="635381" w="635635">
                  <a:moveTo>
                    <a:pt x="574294" y="207518"/>
                  </a:moveTo>
                  <a:cubicBezTo>
                    <a:pt x="635635" y="348869"/>
                    <a:pt x="569595" y="513969"/>
                    <a:pt x="428117" y="574167"/>
                  </a:cubicBezTo>
                  <a:cubicBezTo>
                    <a:pt x="286512" y="635381"/>
                    <a:pt x="121412" y="570611"/>
                    <a:pt x="61341" y="429133"/>
                  </a:cubicBezTo>
                  <a:cubicBezTo>
                    <a:pt x="0" y="286512"/>
                    <a:pt x="64897" y="122682"/>
                    <a:pt x="207645" y="61341"/>
                  </a:cubicBezTo>
                  <a:cubicBezTo>
                    <a:pt x="348996" y="0"/>
                    <a:pt x="512953" y="65913"/>
                    <a:pt x="574294" y="207518"/>
                  </a:cubicBezTo>
                </a:path>
              </a:pathLst>
            </a:custGeom>
            <a:gradFill rotWithShape="true">
              <a:gsLst>
                <a:gs pos="0">
                  <a:srgbClr val="CEABFF">
                    <a:alpha val="100000"/>
                  </a:srgbClr>
                </a:gs>
                <a:gs pos="57000">
                  <a:srgbClr val="FFFFFF">
                    <a:alpha val="0"/>
                  </a:srgbClr>
                </a:gs>
                <a:gs pos="100000">
                  <a:srgbClr val="FFFFFF">
                    <a:alpha val="0"/>
                  </a:srgbClr>
                </a:gs>
              </a:gsLst>
              <a:path path="circle">
                <a:fillToRect l="50" r="99950" t="50" b="99950"/>
              </a:path>
              <a:tileRect r="0" l="-99900" b="0" t="-99900"/>
            </a:gradFill>
          </p:spPr>
        </p:sp>
      </p:grpSp>
      <p:grpSp>
        <p:nvGrpSpPr>
          <p:cNvPr name="Group 21" id="21"/>
          <p:cNvGrpSpPr/>
          <p:nvPr/>
        </p:nvGrpSpPr>
        <p:grpSpPr>
          <a:xfrm rot="0">
            <a:off x="2277429" y="3681372"/>
            <a:ext cx="9557456" cy="2812630"/>
            <a:chOff x="0" y="0"/>
            <a:chExt cx="12743275" cy="3750173"/>
          </a:xfrm>
        </p:grpSpPr>
        <p:grpSp>
          <p:nvGrpSpPr>
            <p:cNvPr name="Group 22" id="22"/>
            <p:cNvGrpSpPr/>
            <p:nvPr/>
          </p:nvGrpSpPr>
          <p:grpSpPr>
            <a:xfrm rot="0">
              <a:off x="0" y="0"/>
              <a:ext cx="9768937" cy="3750173"/>
              <a:chOff x="0" y="0"/>
              <a:chExt cx="1929667" cy="740775"/>
            </a:xfrm>
          </p:grpSpPr>
          <p:sp>
            <p:nvSpPr>
              <p:cNvPr name="Freeform 23" id="23"/>
              <p:cNvSpPr/>
              <p:nvPr/>
            </p:nvSpPr>
            <p:spPr>
              <a:xfrm flipH="false" flipV="false" rot="0">
                <a:off x="0" y="0"/>
                <a:ext cx="1929667" cy="740775"/>
              </a:xfrm>
              <a:custGeom>
                <a:avLst/>
                <a:gdLst/>
                <a:ahLst/>
                <a:cxnLst/>
                <a:rect r="r" b="b" t="t" l="l"/>
                <a:pathLst>
                  <a:path h="740775" w="1929667">
                    <a:moveTo>
                      <a:pt x="0" y="0"/>
                    </a:moveTo>
                    <a:lnTo>
                      <a:pt x="1929667" y="0"/>
                    </a:lnTo>
                    <a:lnTo>
                      <a:pt x="1929667" y="740775"/>
                    </a:lnTo>
                    <a:lnTo>
                      <a:pt x="0" y="740775"/>
                    </a:lnTo>
                    <a:close/>
                  </a:path>
                </a:pathLst>
              </a:custGeom>
              <a:gradFill rotWithShape="true">
                <a:gsLst>
                  <a:gs pos="0">
                    <a:srgbClr val="CEABFF">
                      <a:alpha val="44000"/>
                    </a:srgbClr>
                  </a:gs>
                  <a:gs pos="100000">
                    <a:srgbClr val="240155">
                      <a:alpha val="44000"/>
                    </a:srgbClr>
                  </a:gs>
                </a:gsLst>
                <a:lin ang="5400012"/>
              </a:gradFill>
            </p:spPr>
          </p:sp>
          <p:sp>
            <p:nvSpPr>
              <p:cNvPr name="TextBox 24" id="24"/>
              <p:cNvSpPr txBox="true"/>
              <p:nvPr/>
            </p:nvSpPr>
            <p:spPr>
              <a:xfrm>
                <a:off x="0" y="0"/>
                <a:ext cx="1929667" cy="740775"/>
              </a:xfrm>
              <a:prstGeom prst="rect">
                <a:avLst/>
              </a:prstGeom>
            </p:spPr>
            <p:txBody>
              <a:bodyPr anchor="ctr" rtlCol="false" tIns="50800" lIns="50800" bIns="50800" rIns="50800"/>
              <a:lstStyle/>
              <a:p>
                <a:pPr algn="ctr">
                  <a:lnSpc>
                    <a:spcPts val="2879"/>
                  </a:lnSpc>
                </a:pPr>
              </a:p>
            </p:txBody>
          </p:sp>
        </p:grpSp>
        <p:sp>
          <p:nvSpPr>
            <p:cNvPr name="TextBox 25" id="25"/>
            <p:cNvSpPr txBox="true"/>
            <p:nvPr/>
          </p:nvSpPr>
          <p:spPr>
            <a:xfrm rot="0">
              <a:off x="1597475" y="271860"/>
              <a:ext cx="11145800" cy="2047875"/>
            </a:xfrm>
            <a:prstGeom prst="rect">
              <a:avLst/>
            </a:prstGeom>
          </p:spPr>
          <p:txBody>
            <a:bodyPr anchor="t" rtlCol="false" tIns="0" lIns="0" bIns="0" rIns="0">
              <a:spAutoFit/>
            </a:bodyPr>
            <a:lstStyle/>
            <a:p>
              <a:pPr algn="l">
                <a:lnSpc>
                  <a:spcPts val="11999"/>
                </a:lnSpc>
              </a:pPr>
              <a:r>
                <a:rPr lang="en-US" b="true" sz="9999">
                  <a:solidFill>
                    <a:srgbClr val="FFFFFF"/>
                  </a:solidFill>
                  <a:latin typeface="Arimo Bold"/>
                  <a:ea typeface="Arimo Bold"/>
                  <a:cs typeface="Arimo Bold"/>
                  <a:sym typeface="Arimo Bold"/>
                </a:rPr>
                <a:t>Thanks!</a:t>
              </a:r>
            </a:p>
          </p:txBody>
        </p:sp>
        <p:sp>
          <p:nvSpPr>
            <p:cNvPr name="TextBox 26" id="26"/>
            <p:cNvSpPr txBox="true"/>
            <p:nvPr/>
          </p:nvSpPr>
          <p:spPr>
            <a:xfrm rot="0">
              <a:off x="581054" y="2454048"/>
              <a:ext cx="11145800" cy="568325"/>
            </a:xfrm>
            <a:prstGeom prst="rect">
              <a:avLst/>
            </a:prstGeom>
          </p:spPr>
          <p:txBody>
            <a:bodyPr anchor="t" rtlCol="false" tIns="0" lIns="0" bIns="0" rIns="0">
              <a:spAutoFit/>
            </a:bodyPr>
            <a:lstStyle/>
            <a:p>
              <a:pPr algn="l">
                <a:lnSpc>
                  <a:spcPts val="3359"/>
                </a:lnSpc>
              </a:pPr>
              <a:r>
                <a:rPr lang="en-US" sz="2799">
                  <a:solidFill>
                    <a:srgbClr val="FFFFFF"/>
                  </a:solidFill>
                  <a:latin typeface="Maven Pro"/>
                  <a:ea typeface="Maven Pro"/>
                  <a:cs typeface="Maven Pro"/>
                  <a:sym typeface="Maven Pro"/>
                </a:rPr>
                <a:t>We’d love to answer questions now!</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B0218">
                <a:alpha val="100000"/>
              </a:srgbClr>
            </a:gs>
            <a:gs pos="100000">
              <a:srgbClr val="240155">
                <a:alpha val="100000"/>
              </a:srgbClr>
            </a:gs>
          </a:gsLst>
          <a:lin ang="2700006"/>
        </a:gradFill>
      </p:bgPr>
    </p:bg>
    <p:spTree>
      <p:nvGrpSpPr>
        <p:cNvPr id="1" name=""/>
        <p:cNvGrpSpPr/>
        <p:nvPr/>
      </p:nvGrpSpPr>
      <p:grpSpPr>
        <a:xfrm>
          <a:off x="0" y="0"/>
          <a:ext cx="0" cy="0"/>
          <a:chOff x="0" y="0"/>
          <a:chExt cx="0" cy="0"/>
        </a:xfrm>
      </p:grpSpPr>
      <p:sp>
        <p:nvSpPr>
          <p:cNvPr name="Freeform 2" id="2"/>
          <p:cNvSpPr/>
          <p:nvPr/>
        </p:nvSpPr>
        <p:spPr>
          <a:xfrm flipH="false" flipV="false" rot="0">
            <a:off x="10104956" y="7139950"/>
            <a:ext cx="10742080" cy="4136486"/>
          </a:xfrm>
          <a:custGeom>
            <a:avLst/>
            <a:gdLst/>
            <a:ahLst/>
            <a:cxnLst/>
            <a:rect r="r" b="b" t="t" l="l"/>
            <a:pathLst>
              <a:path h="4136486" w="10742080">
                <a:moveTo>
                  <a:pt x="0" y="0"/>
                </a:moveTo>
                <a:lnTo>
                  <a:pt x="10742080" y="0"/>
                </a:lnTo>
                <a:lnTo>
                  <a:pt x="10742080" y="4136486"/>
                </a:lnTo>
                <a:lnTo>
                  <a:pt x="0" y="41364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4931002" y="-5032991"/>
            <a:ext cx="9513649" cy="6061691"/>
          </a:xfrm>
          <a:custGeom>
            <a:avLst/>
            <a:gdLst/>
            <a:ahLst/>
            <a:cxnLst/>
            <a:rect r="r" b="b" t="t" l="l"/>
            <a:pathLst>
              <a:path h="6061691" w="9513649">
                <a:moveTo>
                  <a:pt x="0" y="0"/>
                </a:moveTo>
                <a:lnTo>
                  <a:pt x="9513649" y="0"/>
                </a:lnTo>
                <a:lnTo>
                  <a:pt x="9513649" y="6061691"/>
                </a:lnTo>
                <a:lnTo>
                  <a:pt x="0" y="60616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0" y="-120098"/>
            <a:ext cx="3296914" cy="2982766"/>
          </a:xfrm>
          <a:custGeom>
            <a:avLst/>
            <a:gdLst/>
            <a:ahLst/>
            <a:cxnLst/>
            <a:rect r="r" b="b" t="t" l="l"/>
            <a:pathLst>
              <a:path h="2982766" w="3296914">
                <a:moveTo>
                  <a:pt x="0" y="0"/>
                </a:moveTo>
                <a:lnTo>
                  <a:pt x="3296914" y="0"/>
                </a:lnTo>
                <a:lnTo>
                  <a:pt x="3296914" y="2982766"/>
                </a:lnTo>
                <a:lnTo>
                  <a:pt x="0" y="29827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3270360" y="7038186"/>
            <a:ext cx="4911492" cy="3248790"/>
          </a:xfrm>
          <a:custGeom>
            <a:avLst/>
            <a:gdLst/>
            <a:ahLst/>
            <a:cxnLst/>
            <a:rect r="r" b="b" t="t" l="l"/>
            <a:pathLst>
              <a:path h="3248790" w="4911492">
                <a:moveTo>
                  <a:pt x="0" y="0"/>
                </a:moveTo>
                <a:lnTo>
                  <a:pt x="4911492" y="0"/>
                </a:lnTo>
                <a:lnTo>
                  <a:pt x="4911492" y="3248790"/>
                </a:lnTo>
                <a:lnTo>
                  <a:pt x="0" y="32487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6" id="6"/>
          <p:cNvGrpSpPr/>
          <p:nvPr/>
        </p:nvGrpSpPr>
        <p:grpSpPr>
          <a:xfrm rot="0">
            <a:off x="1334250" y="4603203"/>
            <a:ext cx="4017673" cy="884200"/>
            <a:chOff x="0" y="0"/>
            <a:chExt cx="1058153" cy="232876"/>
          </a:xfrm>
        </p:grpSpPr>
        <p:sp>
          <p:nvSpPr>
            <p:cNvPr name="Freeform 7" id="7"/>
            <p:cNvSpPr/>
            <p:nvPr/>
          </p:nvSpPr>
          <p:spPr>
            <a:xfrm flipH="false" flipV="false" rot="0">
              <a:off x="0" y="0"/>
              <a:ext cx="1058153" cy="232876"/>
            </a:xfrm>
            <a:custGeom>
              <a:avLst/>
              <a:gdLst/>
              <a:ahLst/>
              <a:cxnLst/>
              <a:rect r="r" b="b" t="t" l="l"/>
              <a:pathLst>
                <a:path h="232876" w="1058153">
                  <a:moveTo>
                    <a:pt x="0" y="0"/>
                  </a:moveTo>
                  <a:lnTo>
                    <a:pt x="1058153" y="0"/>
                  </a:lnTo>
                  <a:lnTo>
                    <a:pt x="1058153" y="232876"/>
                  </a:lnTo>
                  <a:lnTo>
                    <a:pt x="0" y="232876"/>
                  </a:lnTo>
                  <a:close/>
                </a:path>
              </a:pathLst>
            </a:custGeom>
            <a:solidFill>
              <a:srgbClr val="8134EC">
                <a:alpha val="22745"/>
              </a:srgbClr>
            </a:solidFill>
          </p:spPr>
        </p:sp>
        <p:sp>
          <p:nvSpPr>
            <p:cNvPr name="TextBox 8" id="8"/>
            <p:cNvSpPr txBox="true"/>
            <p:nvPr/>
          </p:nvSpPr>
          <p:spPr>
            <a:xfrm>
              <a:off x="0" y="0"/>
              <a:ext cx="1058153" cy="232876"/>
            </a:xfrm>
            <a:prstGeom prst="rect">
              <a:avLst/>
            </a:prstGeom>
          </p:spPr>
          <p:txBody>
            <a:bodyPr anchor="ctr" rtlCol="false" tIns="50800" lIns="50800" bIns="50800" rIns="50800"/>
            <a:lstStyle/>
            <a:p>
              <a:pPr algn="ctr">
                <a:lnSpc>
                  <a:spcPts val="2879"/>
                </a:lnSpc>
              </a:pPr>
            </a:p>
          </p:txBody>
        </p:sp>
      </p:grpSp>
      <p:grpSp>
        <p:nvGrpSpPr>
          <p:cNvPr name="Group 9" id="9"/>
          <p:cNvGrpSpPr/>
          <p:nvPr/>
        </p:nvGrpSpPr>
        <p:grpSpPr>
          <a:xfrm rot="0">
            <a:off x="609891" y="4285935"/>
            <a:ext cx="15901666" cy="5523425"/>
            <a:chOff x="0" y="0"/>
            <a:chExt cx="21202222" cy="7364566"/>
          </a:xfrm>
        </p:grpSpPr>
        <p:sp>
          <p:nvSpPr>
            <p:cNvPr name="Freeform 10" id="10"/>
            <p:cNvSpPr/>
            <p:nvPr/>
          </p:nvSpPr>
          <p:spPr>
            <a:xfrm flipH="false" flipV="false" rot="0">
              <a:off x="0" y="0"/>
              <a:ext cx="21202182" cy="7364609"/>
            </a:xfrm>
            <a:custGeom>
              <a:avLst/>
              <a:gdLst/>
              <a:ahLst/>
              <a:cxnLst/>
              <a:rect r="r" b="b" t="t" l="l"/>
              <a:pathLst>
                <a:path h="7364609" w="21202182">
                  <a:moveTo>
                    <a:pt x="0" y="0"/>
                  </a:moveTo>
                  <a:lnTo>
                    <a:pt x="21202182" y="0"/>
                  </a:lnTo>
                  <a:lnTo>
                    <a:pt x="21202182" y="7364609"/>
                  </a:lnTo>
                  <a:lnTo>
                    <a:pt x="0" y="7364609"/>
                  </a:lnTo>
                  <a:close/>
                </a:path>
              </a:pathLst>
            </a:custGeom>
            <a:solidFill>
              <a:srgbClr val="B07CC6">
                <a:alpha val="3137"/>
              </a:srgbClr>
            </a:solidFill>
          </p:spPr>
        </p:sp>
      </p:grpSp>
      <p:sp>
        <p:nvSpPr>
          <p:cNvPr name="TextBox 11" id="11"/>
          <p:cNvSpPr txBox="true"/>
          <p:nvPr/>
        </p:nvSpPr>
        <p:spPr>
          <a:xfrm rot="0">
            <a:off x="1353768" y="5677904"/>
            <a:ext cx="15546203" cy="5057775"/>
          </a:xfrm>
          <a:prstGeom prst="rect">
            <a:avLst/>
          </a:prstGeom>
        </p:spPr>
        <p:txBody>
          <a:bodyPr anchor="t" rtlCol="false" tIns="0" lIns="0" bIns="0" rIns="0">
            <a:spAutoFit/>
          </a:bodyPr>
          <a:lstStyle/>
          <a:p>
            <a:pPr algn="l">
              <a:lnSpc>
                <a:spcPts val="3359"/>
              </a:lnSpc>
            </a:pPr>
            <a:r>
              <a:rPr lang="en-US" sz="2799">
                <a:solidFill>
                  <a:srgbClr val="FFFFFF"/>
                </a:solidFill>
                <a:latin typeface="Maven Pro"/>
                <a:ea typeface="Maven Pro"/>
                <a:cs typeface="Maven Pro"/>
                <a:sym typeface="Maven Pro"/>
              </a:rPr>
              <a:t>1. Develop an </a:t>
            </a:r>
            <a:r>
              <a:rPr lang="en-US" b="true" sz="2799">
                <a:solidFill>
                  <a:srgbClr val="FFFFFF"/>
                </a:solidFill>
                <a:latin typeface="Maven Pro Bold"/>
                <a:ea typeface="Maven Pro Bold"/>
                <a:cs typeface="Maven Pro Bold"/>
                <a:sym typeface="Maven Pro Bold"/>
              </a:rPr>
              <a:t>accurate model </a:t>
            </a:r>
            <a:r>
              <a:rPr lang="en-US" sz="2799">
                <a:solidFill>
                  <a:srgbClr val="FFFFFF"/>
                </a:solidFill>
                <a:latin typeface="Maven Pro"/>
                <a:ea typeface="Maven Pro"/>
                <a:cs typeface="Maven Pro"/>
                <a:sym typeface="Maven Pro"/>
              </a:rPr>
              <a:t>to detect deepfake images.  </a:t>
            </a:r>
          </a:p>
          <a:p>
            <a:pPr algn="l">
              <a:lnSpc>
                <a:spcPts val="2879"/>
              </a:lnSpc>
            </a:pPr>
          </a:p>
          <a:p>
            <a:pPr algn="l">
              <a:lnSpc>
                <a:spcPts val="3359"/>
              </a:lnSpc>
            </a:pPr>
            <a:r>
              <a:rPr lang="en-US" sz="2799">
                <a:solidFill>
                  <a:srgbClr val="FFFFFF"/>
                </a:solidFill>
                <a:latin typeface="Maven Pro"/>
                <a:ea typeface="Maven Pro"/>
                <a:cs typeface="Maven Pro"/>
                <a:sym typeface="Maven Pro"/>
              </a:rPr>
              <a:t>2. Strengthen security by </a:t>
            </a:r>
            <a:r>
              <a:rPr lang="en-US" b="true" sz="2799">
                <a:solidFill>
                  <a:srgbClr val="FFFFFF"/>
                </a:solidFill>
                <a:latin typeface="Maven Pro Bold"/>
                <a:ea typeface="Maven Pro Bold"/>
                <a:cs typeface="Maven Pro Bold"/>
                <a:sym typeface="Maven Pro Bold"/>
              </a:rPr>
              <a:t>flagging deceptive content</a:t>
            </a:r>
            <a:r>
              <a:rPr lang="en-US" sz="2799">
                <a:solidFill>
                  <a:srgbClr val="FFFFFF"/>
                </a:solidFill>
                <a:latin typeface="Maven Pro"/>
                <a:ea typeface="Maven Pro"/>
                <a:cs typeface="Maven Pro"/>
                <a:sym typeface="Maven Pro"/>
              </a:rPr>
              <a:t>.  </a:t>
            </a:r>
          </a:p>
          <a:p>
            <a:pPr algn="l">
              <a:lnSpc>
                <a:spcPts val="2879"/>
              </a:lnSpc>
            </a:pPr>
          </a:p>
          <a:p>
            <a:pPr algn="l">
              <a:lnSpc>
                <a:spcPts val="3359"/>
              </a:lnSpc>
            </a:pPr>
            <a:r>
              <a:rPr lang="en-US" sz="2799">
                <a:solidFill>
                  <a:srgbClr val="FFFFFF"/>
                </a:solidFill>
                <a:latin typeface="Maven Pro"/>
                <a:ea typeface="Maven Pro"/>
                <a:cs typeface="Maven Pro"/>
                <a:sym typeface="Maven Pro"/>
              </a:rPr>
              <a:t>3. Leverage</a:t>
            </a:r>
            <a:r>
              <a:rPr lang="en-US" b="true" sz="2799">
                <a:solidFill>
                  <a:srgbClr val="FFFFFF"/>
                </a:solidFill>
                <a:latin typeface="Maven Pro Bold"/>
                <a:ea typeface="Maven Pro Bold"/>
                <a:cs typeface="Maven Pro Bold"/>
                <a:sym typeface="Maven Pro Bold"/>
              </a:rPr>
              <a:t> explainable AI techniques</a:t>
            </a:r>
            <a:r>
              <a:rPr lang="en-US" sz="2799">
                <a:solidFill>
                  <a:srgbClr val="FFFFFF"/>
                </a:solidFill>
                <a:latin typeface="Maven Pro"/>
                <a:ea typeface="Maven Pro"/>
                <a:cs typeface="Maven Pro"/>
                <a:sym typeface="Maven Pro"/>
              </a:rPr>
              <a:t> (Integrated Gradients) to provide transparency in detection decisions.</a:t>
            </a:r>
          </a:p>
          <a:p>
            <a:pPr algn="l">
              <a:lnSpc>
                <a:spcPts val="2879"/>
              </a:lnSpc>
            </a:pPr>
          </a:p>
          <a:p>
            <a:pPr algn="l">
              <a:lnSpc>
                <a:spcPts val="3359"/>
              </a:lnSpc>
            </a:pPr>
            <a:r>
              <a:rPr lang="en-US" sz="2799">
                <a:solidFill>
                  <a:srgbClr val="FFFFFF"/>
                </a:solidFill>
                <a:latin typeface="Maven Pro"/>
                <a:ea typeface="Maven Pro"/>
                <a:cs typeface="Maven Pro"/>
                <a:sym typeface="Maven Pro"/>
              </a:rPr>
              <a:t>4. Optimize detection by </a:t>
            </a:r>
            <a:r>
              <a:rPr lang="en-US" b="true" sz="2799">
                <a:solidFill>
                  <a:srgbClr val="FFFFFF"/>
                </a:solidFill>
                <a:latin typeface="Maven Pro Bold"/>
                <a:ea typeface="Maven Pro Bold"/>
                <a:cs typeface="Maven Pro Bold"/>
                <a:sym typeface="Maven Pro Bold"/>
              </a:rPr>
              <a:t>evaluating multiple models.</a:t>
            </a:r>
            <a:r>
              <a:rPr lang="en-US" sz="2799">
                <a:solidFill>
                  <a:srgbClr val="FFFFFF"/>
                </a:solidFill>
                <a:latin typeface="Maven Pro"/>
                <a:ea typeface="Maven Pro"/>
                <a:cs typeface="Maven Pro"/>
                <a:sym typeface="Maven Pro"/>
              </a:rPr>
              <a:t>  </a:t>
            </a:r>
          </a:p>
          <a:p>
            <a:pPr algn="l">
              <a:lnSpc>
                <a:spcPts val="2879"/>
              </a:lnSpc>
            </a:pPr>
          </a:p>
          <a:p>
            <a:pPr algn="l">
              <a:lnSpc>
                <a:spcPts val="3359"/>
              </a:lnSpc>
            </a:pPr>
            <a:r>
              <a:rPr lang="en-US" sz="2799">
                <a:solidFill>
                  <a:srgbClr val="FFFFFF"/>
                </a:solidFill>
                <a:latin typeface="Maven Pro"/>
                <a:ea typeface="Maven Pro"/>
                <a:cs typeface="Maven Pro"/>
                <a:sym typeface="Maven Pro"/>
              </a:rPr>
              <a:t>5. Improve precision to </a:t>
            </a:r>
            <a:r>
              <a:rPr lang="en-US" b="true" sz="2799">
                <a:solidFill>
                  <a:srgbClr val="FFFFFF"/>
                </a:solidFill>
                <a:latin typeface="Maven Pro Bold"/>
                <a:ea typeface="Maven Pro Bold"/>
                <a:cs typeface="Maven Pro Bold"/>
                <a:sym typeface="Maven Pro Bold"/>
              </a:rPr>
              <a:t>minimize false positives and negatives. </a:t>
            </a:r>
            <a:r>
              <a:rPr lang="en-US" sz="2799">
                <a:solidFill>
                  <a:srgbClr val="FFFFFF"/>
                </a:solidFill>
                <a:latin typeface="Maven Pro"/>
                <a:ea typeface="Maven Pro"/>
                <a:cs typeface="Maven Pro"/>
                <a:sym typeface="Maven Pro"/>
              </a:rPr>
              <a:t> </a:t>
            </a:r>
          </a:p>
          <a:p>
            <a:pPr algn="l">
              <a:lnSpc>
                <a:spcPts val="2879"/>
              </a:lnSpc>
            </a:pPr>
          </a:p>
          <a:p>
            <a:pPr algn="l">
              <a:lnSpc>
                <a:spcPts val="2879"/>
              </a:lnSpc>
            </a:pPr>
          </a:p>
          <a:p>
            <a:pPr algn="l">
              <a:lnSpc>
                <a:spcPts val="2879"/>
              </a:lnSpc>
            </a:pPr>
          </a:p>
        </p:txBody>
      </p:sp>
      <p:sp>
        <p:nvSpPr>
          <p:cNvPr name="Freeform 12" id="12"/>
          <p:cNvSpPr/>
          <p:nvPr/>
        </p:nvSpPr>
        <p:spPr>
          <a:xfrm flipH="false" flipV="false" rot="0">
            <a:off x="13870852" y="486031"/>
            <a:ext cx="4183969" cy="3457004"/>
          </a:xfrm>
          <a:custGeom>
            <a:avLst/>
            <a:gdLst/>
            <a:ahLst/>
            <a:cxnLst/>
            <a:rect r="r" b="b" t="t" l="l"/>
            <a:pathLst>
              <a:path h="3457004" w="4183969">
                <a:moveTo>
                  <a:pt x="0" y="0"/>
                </a:moveTo>
                <a:lnTo>
                  <a:pt x="4183968" y="0"/>
                </a:lnTo>
                <a:lnTo>
                  <a:pt x="4183968" y="3457004"/>
                </a:lnTo>
                <a:lnTo>
                  <a:pt x="0" y="3457004"/>
                </a:lnTo>
                <a:lnTo>
                  <a:pt x="0" y="0"/>
                </a:lnTo>
                <a:close/>
              </a:path>
            </a:pathLst>
          </a:custGeom>
          <a:blipFill>
            <a:blip r:embed="rId11"/>
            <a:stretch>
              <a:fillRect l="0" t="0" r="0" b="0"/>
            </a:stretch>
          </a:blipFill>
        </p:spPr>
      </p:sp>
      <p:sp>
        <p:nvSpPr>
          <p:cNvPr name="TextBox 13" id="13"/>
          <p:cNvSpPr txBox="true"/>
          <p:nvPr/>
        </p:nvSpPr>
        <p:spPr>
          <a:xfrm rot="0">
            <a:off x="1869533" y="4741244"/>
            <a:ext cx="2721819" cy="609600"/>
          </a:xfrm>
          <a:prstGeom prst="rect">
            <a:avLst/>
          </a:prstGeom>
        </p:spPr>
        <p:txBody>
          <a:bodyPr anchor="t" rtlCol="false" tIns="0" lIns="0" bIns="0" rIns="0">
            <a:spAutoFit/>
          </a:bodyPr>
          <a:lstStyle/>
          <a:p>
            <a:pPr algn="l">
              <a:lnSpc>
                <a:spcPts val="4800"/>
              </a:lnSpc>
            </a:pPr>
            <a:r>
              <a:rPr lang="en-US" b="true" sz="4000">
                <a:solidFill>
                  <a:srgbClr val="FFFFFF"/>
                </a:solidFill>
                <a:latin typeface="Livvic Bold"/>
                <a:ea typeface="Livvic Bold"/>
                <a:cs typeface="Livvic Bold"/>
                <a:sym typeface="Livvic Bold"/>
              </a:rPr>
              <a:t>Objectives </a:t>
            </a:r>
          </a:p>
        </p:txBody>
      </p:sp>
      <p:grpSp>
        <p:nvGrpSpPr>
          <p:cNvPr name="Group 14" id="14"/>
          <p:cNvGrpSpPr/>
          <p:nvPr/>
        </p:nvGrpSpPr>
        <p:grpSpPr>
          <a:xfrm rot="0">
            <a:off x="1028700" y="287060"/>
            <a:ext cx="5767901" cy="884200"/>
            <a:chOff x="0" y="0"/>
            <a:chExt cx="7690534" cy="1178934"/>
          </a:xfrm>
        </p:grpSpPr>
        <p:grpSp>
          <p:nvGrpSpPr>
            <p:cNvPr name="Group 15" id="15"/>
            <p:cNvGrpSpPr/>
            <p:nvPr/>
          </p:nvGrpSpPr>
          <p:grpSpPr>
            <a:xfrm rot="0">
              <a:off x="0" y="0"/>
              <a:ext cx="7690534" cy="1178934"/>
              <a:chOff x="0" y="0"/>
              <a:chExt cx="1519118" cy="232876"/>
            </a:xfrm>
          </p:grpSpPr>
          <p:sp>
            <p:nvSpPr>
              <p:cNvPr name="Freeform 16" id="16"/>
              <p:cNvSpPr/>
              <p:nvPr/>
            </p:nvSpPr>
            <p:spPr>
              <a:xfrm flipH="false" flipV="false" rot="0">
                <a:off x="0" y="0"/>
                <a:ext cx="1519118" cy="232876"/>
              </a:xfrm>
              <a:custGeom>
                <a:avLst/>
                <a:gdLst/>
                <a:ahLst/>
                <a:cxnLst/>
                <a:rect r="r" b="b" t="t" l="l"/>
                <a:pathLst>
                  <a:path h="232876" w="1519118">
                    <a:moveTo>
                      <a:pt x="0" y="0"/>
                    </a:moveTo>
                    <a:lnTo>
                      <a:pt x="1519118" y="0"/>
                    </a:lnTo>
                    <a:lnTo>
                      <a:pt x="1519118" y="232876"/>
                    </a:lnTo>
                    <a:lnTo>
                      <a:pt x="0" y="232876"/>
                    </a:lnTo>
                    <a:close/>
                  </a:path>
                </a:pathLst>
              </a:custGeom>
              <a:solidFill>
                <a:srgbClr val="8134EC">
                  <a:alpha val="22745"/>
                </a:srgbClr>
              </a:solidFill>
            </p:spPr>
          </p:sp>
          <p:sp>
            <p:nvSpPr>
              <p:cNvPr name="TextBox 17" id="17"/>
              <p:cNvSpPr txBox="true"/>
              <p:nvPr/>
            </p:nvSpPr>
            <p:spPr>
              <a:xfrm>
                <a:off x="0" y="0"/>
                <a:ext cx="1519118" cy="232876"/>
              </a:xfrm>
              <a:prstGeom prst="rect">
                <a:avLst/>
              </a:prstGeom>
            </p:spPr>
            <p:txBody>
              <a:bodyPr anchor="ctr" rtlCol="false" tIns="50800" lIns="50800" bIns="50800" rIns="50800"/>
              <a:lstStyle/>
              <a:p>
                <a:pPr algn="ctr">
                  <a:lnSpc>
                    <a:spcPts val="2879"/>
                  </a:lnSpc>
                </a:pPr>
              </a:p>
            </p:txBody>
          </p:sp>
        </p:grpSp>
        <p:sp>
          <p:nvSpPr>
            <p:cNvPr name="TextBox 18" id="18"/>
            <p:cNvSpPr txBox="true"/>
            <p:nvPr/>
          </p:nvSpPr>
          <p:spPr>
            <a:xfrm rot="0">
              <a:off x="762574" y="189417"/>
              <a:ext cx="6335051" cy="800100"/>
            </a:xfrm>
            <a:prstGeom prst="rect">
              <a:avLst/>
            </a:prstGeom>
          </p:spPr>
          <p:txBody>
            <a:bodyPr anchor="t" rtlCol="false" tIns="0" lIns="0" bIns="0" rIns="0">
              <a:spAutoFit/>
            </a:bodyPr>
            <a:lstStyle/>
            <a:p>
              <a:pPr algn="ctr">
                <a:lnSpc>
                  <a:spcPts val="4799"/>
                </a:lnSpc>
                <a:spcBef>
                  <a:spcPct val="0"/>
                </a:spcBef>
              </a:pPr>
              <a:r>
                <a:rPr lang="en-US" b="true" sz="3999">
                  <a:solidFill>
                    <a:srgbClr val="FFFFFF"/>
                  </a:solidFill>
                  <a:latin typeface="Maven Pro Bold"/>
                  <a:ea typeface="Maven Pro Bold"/>
                  <a:cs typeface="Maven Pro Bold"/>
                  <a:sym typeface="Maven Pro Bold"/>
                </a:rPr>
                <a:t>Problem Statement</a:t>
              </a:r>
            </a:p>
          </p:txBody>
        </p:sp>
      </p:grpSp>
      <p:sp>
        <p:nvSpPr>
          <p:cNvPr name="TextBox 19" id="19"/>
          <p:cNvSpPr txBox="true"/>
          <p:nvPr/>
        </p:nvSpPr>
        <p:spPr>
          <a:xfrm rot="0">
            <a:off x="833535" y="1361760"/>
            <a:ext cx="13037317" cy="2581275"/>
          </a:xfrm>
          <a:prstGeom prst="rect">
            <a:avLst/>
          </a:prstGeom>
        </p:spPr>
        <p:txBody>
          <a:bodyPr anchor="t" rtlCol="false" tIns="0" lIns="0" bIns="0" rIns="0">
            <a:spAutoFit/>
          </a:bodyPr>
          <a:lstStyle/>
          <a:p>
            <a:pPr algn="ctr">
              <a:lnSpc>
                <a:spcPts val="4079"/>
              </a:lnSpc>
              <a:spcBef>
                <a:spcPct val="0"/>
              </a:spcBef>
            </a:pPr>
            <a:r>
              <a:rPr lang="en-US" sz="3399">
                <a:solidFill>
                  <a:srgbClr val="FFFFFF"/>
                </a:solidFill>
                <a:latin typeface="Maven Pro"/>
                <a:ea typeface="Maven Pro"/>
                <a:cs typeface="Maven Pro"/>
                <a:sym typeface="Maven Pro"/>
              </a:rPr>
              <a:t>With the rise </a:t>
            </a:r>
            <a:r>
              <a:rPr lang="en-US" sz="3399">
                <a:solidFill>
                  <a:srgbClr val="FFFFFF"/>
                </a:solidFill>
                <a:latin typeface="Maven Pro"/>
                <a:ea typeface="Maven Pro"/>
                <a:cs typeface="Maven Pro"/>
                <a:sym typeface="Maven Pro"/>
              </a:rPr>
              <a:t>of AI-generated deepfake images, distinguishing real from fake has become increasingly challenging. Existing detection methods often lack accuracy and they function as black-box models, lacking interpretability, making it difficult to understand what makes an image classify as real or fake.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B0218">
                <a:alpha val="100000"/>
              </a:srgbClr>
            </a:gs>
            <a:gs pos="100000">
              <a:srgbClr val="240155">
                <a:alpha val="100000"/>
              </a:srgbClr>
            </a:gs>
          </a:gsLst>
          <a:lin ang="2700006"/>
        </a:gradFill>
      </p:bgPr>
    </p:bg>
    <p:spTree>
      <p:nvGrpSpPr>
        <p:cNvPr id="1" name=""/>
        <p:cNvGrpSpPr/>
        <p:nvPr/>
      </p:nvGrpSpPr>
      <p:grpSpPr>
        <a:xfrm>
          <a:off x="0" y="0"/>
          <a:ext cx="0" cy="0"/>
          <a:chOff x="0" y="0"/>
          <a:chExt cx="0" cy="0"/>
        </a:xfrm>
      </p:grpSpPr>
      <p:sp>
        <p:nvSpPr>
          <p:cNvPr name="Freeform 2" id="2"/>
          <p:cNvSpPr/>
          <p:nvPr/>
        </p:nvSpPr>
        <p:spPr>
          <a:xfrm flipH="false" flipV="false" rot="0">
            <a:off x="-3705597" y="406034"/>
            <a:ext cx="8017273" cy="5399858"/>
          </a:xfrm>
          <a:custGeom>
            <a:avLst/>
            <a:gdLst/>
            <a:ahLst/>
            <a:cxnLst/>
            <a:rect r="r" b="b" t="t" l="l"/>
            <a:pathLst>
              <a:path h="5399858" w="8017273">
                <a:moveTo>
                  <a:pt x="0" y="0"/>
                </a:moveTo>
                <a:lnTo>
                  <a:pt x="8017273" y="0"/>
                </a:lnTo>
                <a:lnTo>
                  <a:pt x="8017273" y="5399858"/>
                </a:lnTo>
                <a:lnTo>
                  <a:pt x="0" y="53998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4202299" y="4368099"/>
            <a:ext cx="4793524" cy="7048194"/>
          </a:xfrm>
          <a:custGeom>
            <a:avLst/>
            <a:gdLst/>
            <a:ahLst/>
            <a:cxnLst/>
            <a:rect r="r" b="b" t="t" l="l"/>
            <a:pathLst>
              <a:path h="7048194" w="4793524">
                <a:moveTo>
                  <a:pt x="0" y="0"/>
                </a:moveTo>
                <a:lnTo>
                  <a:pt x="4793524" y="0"/>
                </a:lnTo>
                <a:lnTo>
                  <a:pt x="4793524" y="7048194"/>
                </a:lnTo>
                <a:lnTo>
                  <a:pt x="0" y="70481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6418022" y="5721886"/>
            <a:ext cx="1869970" cy="4340632"/>
          </a:xfrm>
          <a:custGeom>
            <a:avLst/>
            <a:gdLst/>
            <a:ahLst/>
            <a:cxnLst/>
            <a:rect r="r" b="b" t="t" l="l"/>
            <a:pathLst>
              <a:path h="4340632" w="1869970">
                <a:moveTo>
                  <a:pt x="0" y="0"/>
                </a:moveTo>
                <a:lnTo>
                  <a:pt x="1869970" y="0"/>
                </a:lnTo>
                <a:lnTo>
                  <a:pt x="1869970" y="4340632"/>
                </a:lnTo>
                <a:lnTo>
                  <a:pt x="0" y="43406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42733" y="7755026"/>
            <a:ext cx="3140942" cy="2493699"/>
          </a:xfrm>
          <a:custGeom>
            <a:avLst/>
            <a:gdLst/>
            <a:ahLst/>
            <a:cxnLst/>
            <a:rect r="r" b="b" t="t" l="l"/>
            <a:pathLst>
              <a:path h="2493699" w="3140942">
                <a:moveTo>
                  <a:pt x="0" y="0"/>
                </a:moveTo>
                <a:lnTo>
                  <a:pt x="3140942" y="0"/>
                </a:lnTo>
                <a:lnTo>
                  <a:pt x="3140942" y="2493700"/>
                </a:lnTo>
                <a:lnTo>
                  <a:pt x="0" y="24937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3976196" y="0"/>
            <a:ext cx="8147802" cy="5757093"/>
          </a:xfrm>
          <a:custGeom>
            <a:avLst/>
            <a:gdLst/>
            <a:ahLst/>
            <a:cxnLst/>
            <a:rect r="r" b="b" t="t" l="l"/>
            <a:pathLst>
              <a:path h="5757093" w="8147802">
                <a:moveTo>
                  <a:pt x="0" y="0"/>
                </a:moveTo>
                <a:lnTo>
                  <a:pt x="8147803" y="0"/>
                </a:lnTo>
                <a:lnTo>
                  <a:pt x="8147803" y="5757092"/>
                </a:lnTo>
                <a:lnTo>
                  <a:pt x="0" y="57570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7" id="7"/>
          <p:cNvSpPr txBox="true"/>
          <p:nvPr/>
        </p:nvSpPr>
        <p:spPr>
          <a:xfrm rot="0">
            <a:off x="5381551" y="267250"/>
            <a:ext cx="7614150" cy="883275"/>
          </a:xfrm>
          <a:prstGeom prst="rect">
            <a:avLst/>
          </a:prstGeom>
        </p:spPr>
        <p:txBody>
          <a:bodyPr anchor="t" rtlCol="false" tIns="0" lIns="0" bIns="0" rIns="0">
            <a:spAutoFit/>
          </a:bodyPr>
          <a:lstStyle/>
          <a:p>
            <a:pPr algn="l">
              <a:lnSpc>
                <a:spcPts val="8159"/>
              </a:lnSpc>
            </a:pPr>
            <a:r>
              <a:rPr lang="en-US" b="true" sz="6800">
                <a:solidFill>
                  <a:srgbClr val="FFFFFF"/>
                </a:solidFill>
                <a:latin typeface="Maven Pro Bold"/>
                <a:ea typeface="Maven Pro Bold"/>
                <a:cs typeface="Maven Pro Bold"/>
                <a:sym typeface="Maven Pro Bold"/>
              </a:rPr>
              <a:t>Literature Survey</a:t>
            </a:r>
          </a:p>
        </p:txBody>
      </p:sp>
      <p:grpSp>
        <p:nvGrpSpPr>
          <p:cNvPr name="Group 8" id="8"/>
          <p:cNvGrpSpPr/>
          <p:nvPr/>
        </p:nvGrpSpPr>
        <p:grpSpPr>
          <a:xfrm rot="0">
            <a:off x="5200776" y="406150"/>
            <a:ext cx="7797000" cy="1056600"/>
            <a:chOff x="0" y="0"/>
            <a:chExt cx="10396000" cy="1408800"/>
          </a:xfrm>
        </p:grpSpPr>
        <p:sp>
          <p:nvSpPr>
            <p:cNvPr name="Freeform 9" id="9"/>
            <p:cNvSpPr/>
            <p:nvPr/>
          </p:nvSpPr>
          <p:spPr>
            <a:xfrm flipH="false" flipV="false" rot="0">
              <a:off x="0" y="0"/>
              <a:ext cx="10395966" cy="1408811"/>
            </a:xfrm>
            <a:custGeom>
              <a:avLst/>
              <a:gdLst/>
              <a:ahLst/>
              <a:cxnLst/>
              <a:rect r="r" b="b" t="t" l="l"/>
              <a:pathLst>
                <a:path h="1408811" w="10395966">
                  <a:moveTo>
                    <a:pt x="0" y="0"/>
                  </a:moveTo>
                  <a:lnTo>
                    <a:pt x="10395966" y="0"/>
                  </a:lnTo>
                  <a:lnTo>
                    <a:pt x="10395966" y="1408811"/>
                  </a:lnTo>
                  <a:lnTo>
                    <a:pt x="0" y="1408811"/>
                  </a:lnTo>
                  <a:close/>
                </a:path>
              </a:pathLst>
            </a:custGeom>
            <a:solidFill>
              <a:srgbClr val="B07CC6">
                <a:alpha val="3137"/>
              </a:srgbClr>
            </a:solidFill>
          </p:spPr>
        </p:sp>
      </p:grpSp>
      <p:grpSp>
        <p:nvGrpSpPr>
          <p:cNvPr name="Group 10" id="10"/>
          <p:cNvGrpSpPr/>
          <p:nvPr/>
        </p:nvGrpSpPr>
        <p:grpSpPr>
          <a:xfrm rot="0">
            <a:off x="1028700" y="1821993"/>
            <a:ext cx="16230600" cy="7424881"/>
            <a:chOff x="0" y="0"/>
            <a:chExt cx="4274726" cy="1955524"/>
          </a:xfrm>
        </p:grpSpPr>
        <p:sp>
          <p:nvSpPr>
            <p:cNvPr name="Freeform 11" id="11"/>
            <p:cNvSpPr/>
            <p:nvPr/>
          </p:nvSpPr>
          <p:spPr>
            <a:xfrm flipH="false" flipV="false" rot="0">
              <a:off x="0" y="0"/>
              <a:ext cx="4274726" cy="1955524"/>
            </a:xfrm>
            <a:custGeom>
              <a:avLst/>
              <a:gdLst/>
              <a:ahLst/>
              <a:cxnLst/>
              <a:rect r="r" b="b" t="t" l="l"/>
              <a:pathLst>
                <a:path h="1955524" w="4274726">
                  <a:moveTo>
                    <a:pt x="0" y="0"/>
                  </a:moveTo>
                  <a:lnTo>
                    <a:pt x="4274726" y="0"/>
                  </a:lnTo>
                  <a:lnTo>
                    <a:pt x="4274726" y="1955524"/>
                  </a:lnTo>
                  <a:lnTo>
                    <a:pt x="0" y="1955524"/>
                  </a:lnTo>
                  <a:close/>
                </a:path>
              </a:pathLst>
            </a:custGeom>
            <a:solidFill>
              <a:srgbClr val="8134EC">
                <a:alpha val="58824"/>
              </a:srgbClr>
            </a:solidFill>
          </p:spPr>
        </p:sp>
        <p:sp>
          <p:nvSpPr>
            <p:cNvPr name="TextBox 12" id="12"/>
            <p:cNvSpPr txBox="true"/>
            <p:nvPr/>
          </p:nvSpPr>
          <p:spPr>
            <a:xfrm>
              <a:off x="0" y="0"/>
              <a:ext cx="4274726" cy="1955524"/>
            </a:xfrm>
            <a:prstGeom prst="rect">
              <a:avLst/>
            </a:prstGeom>
          </p:spPr>
          <p:txBody>
            <a:bodyPr anchor="ctr" rtlCol="false" tIns="50800" lIns="50800" bIns="50800" rIns="50800"/>
            <a:lstStyle/>
            <a:p>
              <a:pPr algn="ctr">
                <a:lnSpc>
                  <a:spcPts val="2879"/>
                </a:lnSpc>
              </a:pPr>
            </a:p>
          </p:txBody>
        </p:sp>
      </p:grpSp>
      <p:graphicFrame>
        <p:nvGraphicFramePr>
          <p:cNvPr name="Table 13" id="13"/>
          <p:cNvGraphicFramePr>
            <a:graphicFrameLocks noGrp="true"/>
          </p:cNvGraphicFramePr>
          <p:nvPr/>
        </p:nvGraphicFramePr>
        <p:xfrm>
          <a:off x="1073326" y="1862510"/>
          <a:ext cx="16230600" cy="7395790"/>
        </p:xfrm>
        <a:graphic>
          <a:graphicData uri="http://schemas.openxmlformats.org/drawingml/2006/table">
            <a:tbl>
              <a:tblPr/>
              <a:tblGrid>
                <a:gridCol w="4057650"/>
                <a:gridCol w="4057650"/>
                <a:gridCol w="4057650"/>
                <a:gridCol w="4057650"/>
              </a:tblGrid>
              <a:tr h="1236264">
                <a:tc>
                  <a:txBody>
                    <a:bodyPr anchor="t" rtlCol="false"/>
                    <a:lstStyle/>
                    <a:p>
                      <a:pPr algn="ctr">
                        <a:lnSpc>
                          <a:spcPts val="5459"/>
                        </a:lnSpc>
                        <a:defRPr/>
                      </a:pPr>
                      <a:r>
                        <a:rPr lang="en-US" sz="3899" b="true">
                          <a:solidFill>
                            <a:srgbClr val="FFFFFF"/>
                          </a:solidFill>
                          <a:latin typeface="Maven Pro Bold"/>
                          <a:ea typeface="Maven Pro Bold"/>
                          <a:cs typeface="Maven Pro Bold"/>
                          <a:sym typeface="Maven Pro Bold"/>
                        </a:rPr>
                        <a:t>Sr. No.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gradFill rotWithShape="true">
                      <a:gsLst>
                        <a:gs pos="0">
                          <a:srgbClr val="CEABFF">
                            <a:alpha val="100000"/>
                          </a:srgbClr>
                        </a:gs>
                        <a:gs pos="100000">
                          <a:srgbClr val="240155">
                            <a:alpha val="100000"/>
                          </a:srgbClr>
                        </a:gs>
                      </a:gsLst>
                      <a:lin ang="5400012"/>
                    </a:gradFill>
                  </a:tcPr>
                </a:tc>
                <a:tc>
                  <a:txBody>
                    <a:bodyPr anchor="t" rtlCol="false"/>
                    <a:lstStyle/>
                    <a:p>
                      <a:pPr algn="ctr">
                        <a:lnSpc>
                          <a:spcPts val="5459"/>
                        </a:lnSpc>
                        <a:defRPr/>
                      </a:pPr>
                      <a:r>
                        <a:rPr lang="en-US" sz="3899" b="true">
                          <a:solidFill>
                            <a:srgbClr val="FFFFFF"/>
                          </a:solidFill>
                          <a:latin typeface="Maven Pro Bold"/>
                          <a:ea typeface="Maven Pro Bold"/>
                          <a:cs typeface="Maven Pro Bold"/>
                          <a:sym typeface="Maven Pro Bold"/>
                        </a:rPr>
                        <a:t>Title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gradFill rotWithShape="true">
                      <a:gsLst>
                        <a:gs pos="0">
                          <a:srgbClr val="CEABFF">
                            <a:alpha val="100000"/>
                          </a:srgbClr>
                        </a:gs>
                        <a:gs pos="100000">
                          <a:srgbClr val="240155">
                            <a:alpha val="100000"/>
                          </a:srgbClr>
                        </a:gs>
                      </a:gsLst>
                      <a:lin ang="5400012"/>
                    </a:gradFill>
                  </a:tcPr>
                </a:tc>
                <a:tc>
                  <a:txBody>
                    <a:bodyPr anchor="t" rtlCol="false"/>
                    <a:lstStyle/>
                    <a:p>
                      <a:pPr algn="ctr">
                        <a:lnSpc>
                          <a:spcPts val="5459"/>
                        </a:lnSpc>
                        <a:defRPr/>
                      </a:pPr>
                      <a:r>
                        <a:rPr lang="en-US" sz="3899" b="true">
                          <a:solidFill>
                            <a:srgbClr val="FFFFFF"/>
                          </a:solidFill>
                          <a:latin typeface="Maven Pro Bold"/>
                          <a:ea typeface="Maven Pro Bold"/>
                          <a:cs typeface="Maven Pro Bold"/>
                          <a:sym typeface="Maven Pro Bold"/>
                        </a:rPr>
                        <a:t>Author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gradFill rotWithShape="true">
                      <a:gsLst>
                        <a:gs pos="0">
                          <a:srgbClr val="CEABFF">
                            <a:alpha val="100000"/>
                          </a:srgbClr>
                        </a:gs>
                        <a:gs pos="100000">
                          <a:srgbClr val="240155">
                            <a:alpha val="100000"/>
                          </a:srgbClr>
                        </a:gs>
                      </a:gsLst>
                      <a:lin ang="5400012"/>
                    </a:gradFill>
                  </a:tcPr>
                </a:tc>
                <a:tc>
                  <a:txBody>
                    <a:bodyPr anchor="t" rtlCol="false"/>
                    <a:lstStyle/>
                    <a:p>
                      <a:pPr algn="ctr">
                        <a:lnSpc>
                          <a:spcPts val="5459"/>
                        </a:lnSpc>
                        <a:defRPr/>
                      </a:pPr>
                      <a:r>
                        <a:rPr lang="en-US" sz="3899" b="true">
                          <a:solidFill>
                            <a:srgbClr val="FFFFFF"/>
                          </a:solidFill>
                          <a:latin typeface="Maven Pro Bold"/>
                          <a:ea typeface="Maven Pro Bold"/>
                          <a:cs typeface="Maven Pro Bold"/>
                          <a:sym typeface="Maven Pro Bold"/>
                        </a:rPr>
                        <a:t>Summary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gradFill rotWithShape="true">
                      <a:gsLst>
                        <a:gs pos="0">
                          <a:srgbClr val="CEABFF">
                            <a:alpha val="100000"/>
                          </a:srgbClr>
                        </a:gs>
                        <a:gs pos="100000">
                          <a:srgbClr val="240155">
                            <a:alpha val="100000"/>
                          </a:srgbClr>
                        </a:gs>
                      </a:gsLst>
                      <a:lin ang="5400012"/>
                    </a:gradFill>
                  </a:tcPr>
                </a:tc>
              </a:tr>
              <a:tr h="1931041">
                <a:tc>
                  <a:txBody>
                    <a:bodyPr anchor="t" rtlCol="false"/>
                    <a:lstStyle/>
                    <a:p>
                      <a:pPr algn="ctr">
                        <a:lnSpc>
                          <a:spcPts val="2799"/>
                        </a:lnSpc>
                        <a:defRPr/>
                      </a:pPr>
                      <a:r>
                        <a:rPr lang="en-US" sz="1999">
                          <a:solidFill>
                            <a:srgbClr val="FFFFFF"/>
                          </a:solidFill>
                          <a:latin typeface="Maven Pro"/>
                          <a:ea typeface="Maven Pro"/>
                          <a:cs typeface="Maven Pro"/>
                          <a:sym typeface="Maven Pro"/>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aven Pro"/>
                          <a:ea typeface="Maven Pro"/>
                          <a:cs typeface="Maven Pro"/>
                          <a:sym typeface="Maven Pro"/>
                        </a:rPr>
                        <a:t>DeepFake Detection using InceptionResNetV2 and LSTM</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aven Pro"/>
                          <a:ea typeface="Maven Pro"/>
                          <a:cs typeface="Maven Pro"/>
                          <a:sym typeface="Maven Pro"/>
                        </a:rPr>
                        <a:t>P. Yadav, Ishani Jaswal, Jaiprakash Maravi, Vibhash Choudhary, G. Khanna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aven Pro"/>
                          <a:ea typeface="Maven Pro"/>
                          <a:cs typeface="Maven Pro"/>
                          <a:sym typeface="Maven Pro"/>
                        </a:rPr>
                        <a:t>Uses InceptionResNetV2 and LSTM for deepfake detection, achieving 91.48% accuracy with 40 epochs.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297444">
                <a:tc>
                  <a:txBody>
                    <a:bodyPr anchor="t" rtlCol="false"/>
                    <a:lstStyle/>
                    <a:p>
                      <a:pPr algn="ctr">
                        <a:lnSpc>
                          <a:spcPts val="2799"/>
                        </a:lnSpc>
                        <a:defRPr/>
                      </a:pPr>
                      <a:r>
                        <a:rPr lang="en-US" sz="1999">
                          <a:solidFill>
                            <a:srgbClr val="FFFFFF"/>
                          </a:solidFill>
                          <a:latin typeface="Maven Pro"/>
                          <a:ea typeface="Maven Pro"/>
                          <a:cs typeface="Maven Pro"/>
                          <a:sym typeface="Maven Pro"/>
                        </a:rPr>
                        <a:t>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aven Pro"/>
                          <a:ea typeface="Maven Pro"/>
                          <a:cs typeface="Maven Pro"/>
                          <a:sym typeface="Maven Pro"/>
                        </a:rPr>
                        <a:t>Comparative Analysis and Evaluation of CNN Models for Deepfake Detection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aven Pro"/>
                          <a:ea typeface="Maven Pro"/>
                          <a:cs typeface="Maven Pro"/>
                          <a:sym typeface="Maven Pro"/>
                        </a:rPr>
                        <a:t>Pattrick Ritter, Devan Lucian, Andry Chowanda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aven Pro"/>
                          <a:ea typeface="Maven Pro"/>
                          <a:cs typeface="Maven Pro"/>
                          <a:sym typeface="Maven Pro"/>
                        </a:rPr>
                        <a:t>Tests ResNet-152, MobilenetV3, Convnext, and EfficientNetB7, with EfficientNetB7 reaching 75% accuracy.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931041">
                <a:tc>
                  <a:txBody>
                    <a:bodyPr anchor="t" rtlCol="false"/>
                    <a:lstStyle/>
                    <a:p>
                      <a:pPr algn="ctr">
                        <a:lnSpc>
                          <a:spcPts val="2799"/>
                        </a:lnSpc>
                        <a:defRPr/>
                      </a:pPr>
                      <a:r>
                        <a:rPr lang="en-US" sz="1999">
                          <a:solidFill>
                            <a:srgbClr val="FFFFFF"/>
                          </a:solidFill>
                          <a:latin typeface="Maven Pro"/>
                          <a:ea typeface="Maven Pro"/>
                          <a:cs typeface="Maven Pro"/>
                          <a:sym typeface="Maven Pro"/>
                        </a:rPr>
                        <a:t>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aven Pro"/>
                          <a:ea typeface="Maven Pro"/>
                          <a:cs typeface="Maven Pro"/>
                          <a:sym typeface="Maven Pro"/>
                        </a:rPr>
                        <a:t>Comparative Analysis of Deepfake Detection Models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aven Pro"/>
                          <a:ea typeface="Maven Pro"/>
                          <a:cs typeface="Maven Pro"/>
                          <a:sym typeface="Maven Pro"/>
                        </a:rPr>
                        <a:t>Om Jannu, Vendra Sekar, Tushar Padhy, Prasad Padalkar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aven Pro"/>
                          <a:ea typeface="Maven Pro"/>
                          <a:cs typeface="Maven Pro"/>
                          <a:sym typeface="Maven Pro"/>
                        </a:rPr>
                        <a:t>Evaluates Xception, ResNet50, and Swin Transformer, highlighting Xception and ResNet50's high accuracy.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14" id="14"/>
          <p:cNvSpPr txBox="true"/>
          <p:nvPr/>
        </p:nvSpPr>
        <p:spPr>
          <a:xfrm rot="0">
            <a:off x="2604714" y="9552310"/>
            <a:ext cx="13065323" cy="419100"/>
          </a:xfrm>
          <a:prstGeom prst="rect">
            <a:avLst/>
          </a:prstGeom>
        </p:spPr>
        <p:txBody>
          <a:bodyPr anchor="t" rtlCol="false" tIns="0" lIns="0" bIns="0" rIns="0">
            <a:spAutoFit/>
          </a:bodyPr>
          <a:lstStyle/>
          <a:p>
            <a:pPr algn="ctr">
              <a:lnSpc>
                <a:spcPts val="3239"/>
              </a:lnSpc>
              <a:spcBef>
                <a:spcPct val="0"/>
              </a:spcBef>
            </a:pPr>
            <a:r>
              <a:rPr lang="en-US" sz="2699">
                <a:solidFill>
                  <a:srgbClr val="FFFFFF"/>
                </a:solidFill>
                <a:latin typeface="Maven Pro"/>
                <a:ea typeface="Maven Pro"/>
                <a:cs typeface="Maven Pro"/>
                <a:sym typeface="Maven Pro"/>
              </a:rPr>
              <a:t>Dataset:  https://www.kaggle.com/datasets/manjilkarki/deepfake-and-real-images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B0218">
                <a:alpha val="100000"/>
              </a:srgbClr>
            </a:gs>
            <a:gs pos="100000">
              <a:srgbClr val="240155">
                <a:alpha val="100000"/>
              </a:srgbClr>
            </a:gs>
          </a:gsLst>
          <a:lin ang="2700006"/>
        </a:gradFill>
      </p:bgPr>
    </p:bg>
    <p:spTree>
      <p:nvGrpSpPr>
        <p:cNvPr id="1" name=""/>
        <p:cNvGrpSpPr/>
        <p:nvPr/>
      </p:nvGrpSpPr>
      <p:grpSpPr>
        <a:xfrm>
          <a:off x="0" y="0"/>
          <a:ext cx="0" cy="0"/>
          <a:chOff x="0" y="0"/>
          <a:chExt cx="0" cy="0"/>
        </a:xfrm>
      </p:grpSpPr>
      <p:sp>
        <p:nvSpPr>
          <p:cNvPr name="Freeform 2" id="2"/>
          <p:cNvSpPr/>
          <p:nvPr/>
        </p:nvSpPr>
        <p:spPr>
          <a:xfrm flipH="false" flipV="false" rot="0">
            <a:off x="-3705597" y="406034"/>
            <a:ext cx="8017273" cy="5399858"/>
          </a:xfrm>
          <a:custGeom>
            <a:avLst/>
            <a:gdLst/>
            <a:ahLst/>
            <a:cxnLst/>
            <a:rect r="r" b="b" t="t" l="l"/>
            <a:pathLst>
              <a:path h="5399858" w="8017273">
                <a:moveTo>
                  <a:pt x="0" y="0"/>
                </a:moveTo>
                <a:lnTo>
                  <a:pt x="8017273" y="0"/>
                </a:lnTo>
                <a:lnTo>
                  <a:pt x="8017273" y="5399858"/>
                </a:lnTo>
                <a:lnTo>
                  <a:pt x="0" y="53998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4202299" y="4368099"/>
            <a:ext cx="4793524" cy="7048194"/>
          </a:xfrm>
          <a:custGeom>
            <a:avLst/>
            <a:gdLst/>
            <a:ahLst/>
            <a:cxnLst/>
            <a:rect r="r" b="b" t="t" l="l"/>
            <a:pathLst>
              <a:path h="7048194" w="4793524">
                <a:moveTo>
                  <a:pt x="0" y="0"/>
                </a:moveTo>
                <a:lnTo>
                  <a:pt x="4793524" y="0"/>
                </a:lnTo>
                <a:lnTo>
                  <a:pt x="4793524" y="7048194"/>
                </a:lnTo>
                <a:lnTo>
                  <a:pt x="0" y="70481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6418022" y="5721886"/>
            <a:ext cx="1869970" cy="4340632"/>
          </a:xfrm>
          <a:custGeom>
            <a:avLst/>
            <a:gdLst/>
            <a:ahLst/>
            <a:cxnLst/>
            <a:rect r="r" b="b" t="t" l="l"/>
            <a:pathLst>
              <a:path h="4340632" w="1869970">
                <a:moveTo>
                  <a:pt x="0" y="0"/>
                </a:moveTo>
                <a:lnTo>
                  <a:pt x="1869970" y="0"/>
                </a:lnTo>
                <a:lnTo>
                  <a:pt x="1869970" y="4340632"/>
                </a:lnTo>
                <a:lnTo>
                  <a:pt x="0" y="43406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42733" y="7784373"/>
            <a:ext cx="3103979" cy="2464353"/>
          </a:xfrm>
          <a:custGeom>
            <a:avLst/>
            <a:gdLst/>
            <a:ahLst/>
            <a:cxnLst/>
            <a:rect r="r" b="b" t="t" l="l"/>
            <a:pathLst>
              <a:path h="2464353" w="3103979">
                <a:moveTo>
                  <a:pt x="0" y="0"/>
                </a:moveTo>
                <a:lnTo>
                  <a:pt x="3103979" y="0"/>
                </a:lnTo>
                <a:lnTo>
                  <a:pt x="3103979" y="2464353"/>
                </a:lnTo>
                <a:lnTo>
                  <a:pt x="0" y="24643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3976196" y="0"/>
            <a:ext cx="8147802" cy="5757093"/>
          </a:xfrm>
          <a:custGeom>
            <a:avLst/>
            <a:gdLst/>
            <a:ahLst/>
            <a:cxnLst/>
            <a:rect r="r" b="b" t="t" l="l"/>
            <a:pathLst>
              <a:path h="5757093" w="8147802">
                <a:moveTo>
                  <a:pt x="0" y="0"/>
                </a:moveTo>
                <a:lnTo>
                  <a:pt x="8147803" y="0"/>
                </a:lnTo>
                <a:lnTo>
                  <a:pt x="8147803" y="5757092"/>
                </a:lnTo>
                <a:lnTo>
                  <a:pt x="0" y="57570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7" id="7"/>
          <p:cNvSpPr txBox="true"/>
          <p:nvPr/>
        </p:nvSpPr>
        <p:spPr>
          <a:xfrm rot="0">
            <a:off x="5381551" y="267250"/>
            <a:ext cx="7614150" cy="883275"/>
          </a:xfrm>
          <a:prstGeom prst="rect">
            <a:avLst/>
          </a:prstGeom>
        </p:spPr>
        <p:txBody>
          <a:bodyPr anchor="t" rtlCol="false" tIns="0" lIns="0" bIns="0" rIns="0">
            <a:spAutoFit/>
          </a:bodyPr>
          <a:lstStyle/>
          <a:p>
            <a:pPr algn="l">
              <a:lnSpc>
                <a:spcPts val="8159"/>
              </a:lnSpc>
            </a:pPr>
            <a:r>
              <a:rPr lang="en-US" b="true" sz="6800">
                <a:solidFill>
                  <a:srgbClr val="FFFFFF"/>
                </a:solidFill>
                <a:latin typeface="Maven Pro Bold"/>
                <a:ea typeface="Maven Pro Bold"/>
                <a:cs typeface="Maven Pro Bold"/>
                <a:sym typeface="Maven Pro Bold"/>
              </a:rPr>
              <a:t>Literature Survey</a:t>
            </a:r>
          </a:p>
        </p:txBody>
      </p:sp>
      <p:grpSp>
        <p:nvGrpSpPr>
          <p:cNvPr name="Group 8" id="8"/>
          <p:cNvGrpSpPr/>
          <p:nvPr/>
        </p:nvGrpSpPr>
        <p:grpSpPr>
          <a:xfrm rot="0">
            <a:off x="5200776" y="406150"/>
            <a:ext cx="7797000" cy="1056600"/>
            <a:chOff x="0" y="0"/>
            <a:chExt cx="10396000" cy="1408800"/>
          </a:xfrm>
        </p:grpSpPr>
        <p:sp>
          <p:nvSpPr>
            <p:cNvPr name="Freeform 9" id="9"/>
            <p:cNvSpPr/>
            <p:nvPr/>
          </p:nvSpPr>
          <p:spPr>
            <a:xfrm flipH="false" flipV="false" rot="0">
              <a:off x="0" y="0"/>
              <a:ext cx="10395966" cy="1408811"/>
            </a:xfrm>
            <a:custGeom>
              <a:avLst/>
              <a:gdLst/>
              <a:ahLst/>
              <a:cxnLst/>
              <a:rect r="r" b="b" t="t" l="l"/>
              <a:pathLst>
                <a:path h="1408811" w="10395966">
                  <a:moveTo>
                    <a:pt x="0" y="0"/>
                  </a:moveTo>
                  <a:lnTo>
                    <a:pt x="10395966" y="0"/>
                  </a:lnTo>
                  <a:lnTo>
                    <a:pt x="10395966" y="1408811"/>
                  </a:lnTo>
                  <a:lnTo>
                    <a:pt x="0" y="1408811"/>
                  </a:lnTo>
                  <a:close/>
                </a:path>
              </a:pathLst>
            </a:custGeom>
            <a:solidFill>
              <a:srgbClr val="B07CC6">
                <a:alpha val="3137"/>
              </a:srgbClr>
            </a:solidFill>
          </p:spPr>
        </p:sp>
      </p:grpSp>
      <p:grpSp>
        <p:nvGrpSpPr>
          <p:cNvPr name="Group 10" id="10"/>
          <p:cNvGrpSpPr/>
          <p:nvPr/>
        </p:nvGrpSpPr>
        <p:grpSpPr>
          <a:xfrm rot="0">
            <a:off x="1028700" y="1821993"/>
            <a:ext cx="16230600" cy="7501717"/>
            <a:chOff x="0" y="0"/>
            <a:chExt cx="4274726" cy="1975761"/>
          </a:xfrm>
        </p:grpSpPr>
        <p:sp>
          <p:nvSpPr>
            <p:cNvPr name="Freeform 11" id="11"/>
            <p:cNvSpPr/>
            <p:nvPr/>
          </p:nvSpPr>
          <p:spPr>
            <a:xfrm flipH="false" flipV="false" rot="0">
              <a:off x="0" y="0"/>
              <a:ext cx="4274726" cy="1975761"/>
            </a:xfrm>
            <a:custGeom>
              <a:avLst/>
              <a:gdLst/>
              <a:ahLst/>
              <a:cxnLst/>
              <a:rect r="r" b="b" t="t" l="l"/>
              <a:pathLst>
                <a:path h="1975761" w="4274726">
                  <a:moveTo>
                    <a:pt x="0" y="0"/>
                  </a:moveTo>
                  <a:lnTo>
                    <a:pt x="4274726" y="0"/>
                  </a:lnTo>
                  <a:lnTo>
                    <a:pt x="4274726" y="1975761"/>
                  </a:lnTo>
                  <a:lnTo>
                    <a:pt x="0" y="1975761"/>
                  </a:lnTo>
                  <a:close/>
                </a:path>
              </a:pathLst>
            </a:custGeom>
            <a:solidFill>
              <a:srgbClr val="8134EC">
                <a:alpha val="58824"/>
              </a:srgbClr>
            </a:solidFill>
          </p:spPr>
        </p:sp>
        <p:sp>
          <p:nvSpPr>
            <p:cNvPr name="TextBox 12" id="12"/>
            <p:cNvSpPr txBox="true"/>
            <p:nvPr/>
          </p:nvSpPr>
          <p:spPr>
            <a:xfrm>
              <a:off x="0" y="0"/>
              <a:ext cx="4274726" cy="1975761"/>
            </a:xfrm>
            <a:prstGeom prst="rect">
              <a:avLst/>
            </a:prstGeom>
          </p:spPr>
          <p:txBody>
            <a:bodyPr anchor="ctr" rtlCol="false" tIns="50800" lIns="50800" bIns="50800" rIns="50800"/>
            <a:lstStyle/>
            <a:p>
              <a:pPr algn="ctr">
                <a:lnSpc>
                  <a:spcPts val="2879"/>
                </a:lnSpc>
              </a:pPr>
            </a:p>
          </p:txBody>
        </p:sp>
      </p:grpSp>
      <p:graphicFrame>
        <p:nvGraphicFramePr>
          <p:cNvPr name="Table 13" id="13"/>
          <p:cNvGraphicFramePr>
            <a:graphicFrameLocks noGrp="true"/>
          </p:cNvGraphicFramePr>
          <p:nvPr/>
        </p:nvGraphicFramePr>
        <p:xfrm>
          <a:off x="1073326" y="1866031"/>
          <a:ext cx="16230600" cy="7457679"/>
        </p:xfrm>
        <a:graphic>
          <a:graphicData uri="http://schemas.openxmlformats.org/drawingml/2006/table">
            <a:tbl>
              <a:tblPr/>
              <a:tblGrid>
                <a:gridCol w="4057650"/>
                <a:gridCol w="4057650"/>
                <a:gridCol w="4057650"/>
                <a:gridCol w="4057650"/>
              </a:tblGrid>
              <a:tr h="1227152">
                <a:tc>
                  <a:txBody>
                    <a:bodyPr anchor="t" rtlCol="false"/>
                    <a:lstStyle/>
                    <a:p>
                      <a:pPr algn="ctr">
                        <a:lnSpc>
                          <a:spcPts val="5459"/>
                        </a:lnSpc>
                        <a:defRPr/>
                      </a:pPr>
                      <a:r>
                        <a:rPr lang="en-US" sz="3899" b="true">
                          <a:solidFill>
                            <a:srgbClr val="FFFFFF"/>
                          </a:solidFill>
                          <a:latin typeface="Maven Pro Bold"/>
                          <a:ea typeface="Maven Pro Bold"/>
                          <a:cs typeface="Maven Pro Bold"/>
                          <a:sym typeface="Maven Pro Bold"/>
                        </a:rPr>
                        <a:t>Sr. No.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gradFill rotWithShape="true">
                      <a:gsLst>
                        <a:gs pos="0">
                          <a:srgbClr val="CEABFF">
                            <a:alpha val="100000"/>
                          </a:srgbClr>
                        </a:gs>
                        <a:gs pos="100000">
                          <a:srgbClr val="240155">
                            <a:alpha val="100000"/>
                          </a:srgbClr>
                        </a:gs>
                      </a:gsLst>
                      <a:lin ang="5400012"/>
                    </a:gradFill>
                  </a:tcPr>
                </a:tc>
                <a:tc>
                  <a:txBody>
                    <a:bodyPr anchor="t" rtlCol="false"/>
                    <a:lstStyle/>
                    <a:p>
                      <a:pPr algn="ctr">
                        <a:lnSpc>
                          <a:spcPts val="5459"/>
                        </a:lnSpc>
                        <a:defRPr/>
                      </a:pPr>
                      <a:r>
                        <a:rPr lang="en-US" sz="3899" b="true">
                          <a:solidFill>
                            <a:srgbClr val="FFFFFF"/>
                          </a:solidFill>
                          <a:latin typeface="Maven Pro Bold"/>
                          <a:ea typeface="Maven Pro Bold"/>
                          <a:cs typeface="Maven Pro Bold"/>
                          <a:sym typeface="Maven Pro Bold"/>
                        </a:rPr>
                        <a:t>Title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gradFill rotWithShape="true">
                      <a:gsLst>
                        <a:gs pos="0">
                          <a:srgbClr val="CEABFF">
                            <a:alpha val="100000"/>
                          </a:srgbClr>
                        </a:gs>
                        <a:gs pos="100000">
                          <a:srgbClr val="240155">
                            <a:alpha val="100000"/>
                          </a:srgbClr>
                        </a:gs>
                      </a:gsLst>
                      <a:lin ang="5400012"/>
                    </a:gradFill>
                  </a:tcPr>
                </a:tc>
                <a:tc>
                  <a:txBody>
                    <a:bodyPr anchor="t" rtlCol="false"/>
                    <a:lstStyle/>
                    <a:p>
                      <a:pPr algn="ctr">
                        <a:lnSpc>
                          <a:spcPts val="5459"/>
                        </a:lnSpc>
                        <a:defRPr/>
                      </a:pPr>
                      <a:r>
                        <a:rPr lang="en-US" sz="3899" b="true">
                          <a:solidFill>
                            <a:srgbClr val="FFFFFF"/>
                          </a:solidFill>
                          <a:latin typeface="Maven Pro Bold"/>
                          <a:ea typeface="Maven Pro Bold"/>
                          <a:cs typeface="Maven Pro Bold"/>
                          <a:sym typeface="Maven Pro Bold"/>
                        </a:rPr>
                        <a:t>Author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gradFill rotWithShape="true">
                      <a:gsLst>
                        <a:gs pos="0">
                          <a:srgbClr val="CEABFF">
                            <a:alpha val="100000"/>
                          </a:srgbClr>
                        </a:gs>
                        <a:gs pos="100000">
                          <a:srgbClr val="240155">
                            <a:alpha val="100000"/>
                          </a:srgbClr>
                        </a:gs>
                      </a:gsLst>
                      <a:lin ang="5400012"/>
                    </a:gradFill>
                  </a:tcPr>
                </a:tc>
                <a:tc>
                  <a:txBody>
                    <a:bodyPr anchor="t" rtlCol="false"/>
                    <a:lstStyle/>
                    <a:p>
                      <a:pPr algn="ctr">
                        <a:lnSpc>
                          <a:spcPts val="5459"/>
                        </a:lnSpc>
                        <a:defRPr/>
                      </a:pPr>
                      <a:r>
                        <a:rPr lang="en-US" sz="3899" b="true">
                          <a:solidFill>
                            <a:srgbClr val="FFFFFF"/>
                          </a:solidFill>
                          <a:latin typeface="Maven Pro Bold"/>
                          <a:ea typeface="Maven Pro Bold"/>
                          <a:cs typeface="Maven Pro Bold"/>
                          <a:sym typeface="Maven Pro Bold"/>
                        </a:rPr>
                        <a:t>Summary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gradFill rotWithShape="true">
                      <a:gsLst>
                        <a:gs pos="0">
                          <a:srgbClr val="CEABFF">
                            <a:alpha val="100000"/>
                          </a:srgbClr>
                        </a:gs>
                        <a:gs pos="100000">
                          <a:srgbClr val="240155">
                            <a:alpha val="100000"/>
                          </a:srgbClr>
                        </a:gs>
                      </a:gsLst>
                      <a:lin ang="5400012"/>
                    </a:gradFill>
                  </a:tcPr>
                </a:tc>
              </a:tr>
              <a:tr h="2048000">
                <a:tc>
                  <a:txBody>
                    <a:bodyPr anchor="t" rtlCol="false"/>
                    <a:lstStyle/>
                    <a:p>
                      <a:pPr algn="ctr">
                        <a:lnSpc>
                          <a:spcPts val="2939"/>
                        </a:lnSpc>
                        <a:defRPr/>
                      </a:pPr>
                      <a:r>
                        <a:rPr lang="en-US" sz="2099">
                          <a:solidFill>
                            <a:srgbClr val="FFFFFF"/>
                          </a:solidFill>
                          <a:latin typeface="Maven Pro"/>
                          <a:ea typeface="Maven Pro"/>
                          <a:cs typeface="Maven Pro"/>
                          <a:sym typeface="Maven Pro"/>
                        </a:rPr>
                        <a:t>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39"/>
                        </a:lnSpc>
                        <a:defRPr/>
                      </a:pPr>
                      <a:r>
                        <a:rPr lang="en-US" sz="2099">
                          <a:solidFill>
                            <a:srgbClr val="FFFFFF"/>
                          </a:solidFill>
                          <a:latin typeface="Maven Pro"/>
                          <a:ea typeface="Maven Pro"/>
                          <a:cs typeface="Maven Pro"/>
                          <a:sym typeface="Maven Pro"/>
                        </a:rPr>
                        <a:t>DeepFake Detection using Deep Neural Networks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39"/>
                        </a:lnSpc>
                        <a:defRPr/>
                      </a:pPr>
                      <a:r>
                        <a:rPr lang="en-US" sz="2099">
                          <a:solidFill>
                            <a:srgbClr val="FFFFFF"/>
                          </a:solidFill>
                          <a:latin typeface="Maven Pro"/>
                          <a:ea typeface="Maven Pro"/>
                          <a:cs typeface="Maven Pro"/>
                          <a:sym typeface="Maven Pro"/>
                        </a:rPr>
                        <a:t>Ambuj Agnihotri</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39"/>
                        </a:lnSpc>
                        <a:defRPr/>
                      </a:pPr>
                      <a:r>
                        <a:rPr lang="en-US" sz="2099">
                          <a:solidFill>
                            <a:srgbClr val="FFFFFF"/>
                          </a:solidFill>
                          <a:latin typeface="Maven Pro"/>
                          <a:ea typeface="Maven Pro"/>
                          <a:cs typeface="Maven Pro"/>
                          <a:sym typeface="Maven Pro"/>
                        </a:rPr>
                        <a:t>Achieves 98% accuracy using EfficientNetB4-LSTM on the FFHQ dataset.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239024">
                <a:tc>
                  <a:txBody>
                    <a:bodyPr anchor="t" rtlCol="false"/>
                    <a:lstStyle/>
                    <a:p>
                      <a:pPr algn="ctr">
                        <a:lnSpc>
                          <a:spcPts val="2939"/>
                        </a:lnSpc>
                        <a:defRPr/>
                      </a:pPr>
                      <a:r>
                        <a:rPr lang="en-US" sz="2099">
                          <a:solidFill>
                            <a:srgbClr val="FFFFFF"/>
                          </a:solidFill>
                          <a:latin typeface="Maven Pro"/>
                          <a:ea typeface="Maven Pro"/>
                          <a:cs typeface="Maven Pro"/>
                          <a:sym typeface="Maven Pro"/>
                        </a:rPr>
                        <a:t>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39"/>
                        </a:lnSpc>
                        <a:defRPr/>
                      </a:pPr>
                      <a:r>
                        <a:rPr lang="en-US" sz="2099">
                          <a:solidFill>
                            <a:srgbClr val="FFFFFF"/>
                          </a:solidFill>
                          <a:latin typeface="Maven Pro"/>
                          <a:ea typeface="Maven Pro"/>
                          <a:cs typeface="Maven Pro"/>
                          <a:sym typeface="Maven Pro"/>
                        </a:rPr>
                        <a:t>An Approach for Copy-Move and Image Splicing Forgery Detection using Automated Deep Learning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39"/>
                        </a:lnSpc>
                        <a:defRPr/>
                      </a:pPr>
                      <a:r>
                        <a:rPr lang="en-US" sz="2099">
                          <a:solidFill>
                            <a:srgbClr val="FFFFFF"/>
                          </a:solidFill>
                          <a:latin typeface="Maven Pro"/>
                          <a:ea typeface="Maven Pro"/>
                          <a:cs typeface="Maven Pro"/>
                          <a:sym typeface="Maven Pro"/>
                        </a:rPr>
                        <a:t>Krishna H. Hingrajiya, Chintan Patel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39"/>
                        </a:lnSpc>
                        <a:defRPr/>
                      </a:pPr>
                      <a:r>
                        <a:rPr lang="en-US" sz="2099">
                          <a:solidFill>
                            <a:srgbClr val="FFFFFF"/>
                          </a:solidFill>
                          <a:latin typeface="Maven Pro"/>
                          <a:ea typeface="Maven Pro"/>
                          <a:cs typeface="Maven Pro"/>
                          <a:sym typeface="Maven Pro"/>
                        </a:rPr>
                        <a:t>DenseNet-201 model detects image forgeries with 94.12% accuracy.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943504">
                <a:tc>
                  <a:txBody>
                    <a:bodyPr anchor="t" rtlCol="false"/>
                    <a:lstStyle/>
                    <a:p>
                      <a:pPr algn="ctr">
                        <a:lnSpc>
                          <a:spcPts val="2939"/>
                        </a:lnSpc>
                        <a:defRPr/>
                      </a:pPr>
                      <a:r>
                        <a:rPr lang="en-US" sz="2099">
                          <a:solidFill>
                            <a:srgbClr val="FFFFFF"/>
                          </a:solidFill>
                          <a:latin typeface="Maven Pro"/>
                          <a:ea typeface="Maven Pro"/>
                          <a:cs typeface="Maven Pro"/>
                          <a:sym typeface="Maven Pro"/>
                        </a:rPr>
                        <a:t>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39"/>
                        </a:lnSpc>
                        <a:defRPr/>
                      </a:pPr>
                      <a:r>
                        <a:rPr lang="en-US" sz="2099">
                          <a:solidFill>
                            <a:srgbClr val="FFFFFF"/>
                          </a:solidFill>
                          <a:latin typeface="Maven Pro"/>
                          <a:ea typeface="Maven Pro"/>
                          <a:cs typeface="Maven Pro"/>
                          <a:sym typeface="Maven Pro"/>
                        </a:rPr>
                        <a:t>Deep Fake Detection and Classification using Error-Level Analysis and Deep Learning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39"/>
                        </a:lnSpc>
                        <a:defRPr/>
                      </a:pPr>
                      <a:r>
                        <a:rPr lang="en-US" sz="2099">
                          <a:solidFill>
                            <a:srgbClr val="FFFFFF"/>
                          </a:solidFill>
                          <a:latin typeface="Maven Pro"/>
                          <a:ea typeface="Maven Pro"/>
                          <a:cs typeface="Maven Pro"/>
                          <a:sym typeface="Maven Pro"/>
                        </a:rPr>
                        <a:t>Rimsha Rafique, Rahma Gantassi, Rashid Amin, Jaroslav Frnda, Aida Mustapha, A. Alshehri</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939"/>
                        </a:lnSpc>
                        <a:defRPr/>
                      </a:pPr>
                      <a:r>
                        <a:rPr lang="en-US" sz="2099">
                          <a:solidFill>
                            <a:srgbClr val="FFFFFF"/>
                          </a:solidFill>
                          <a:latin typeface="Maven Pro"/>
                          <a:ea typeface="Maven Pro"/>
                          <a:cs typeface="Maven Pro"/>
                          <a:sym typeface="Maven Pro"/>
                        </a:rPr>
                        <a:t>Combines CNN with SVM/KNN for 89.5% accuracy in deepfake detection.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14" id="14"/>
          <p:cNvSpPr txBox="true"/>
          <p:nvPr/>
        </p:nvSpPr>
        <p:spPr>
          <a:xfrm rot="0">
            <a:off x="2604714" y="9647560"/>
            <a:ext cx="13065323" cy="419100"/>
          </a:xfrm>
          <a:prstGeom prst="rect">
            <a:avLst/>
          </a:prstGeom>
        </p:spPr>
        <p:txBody>
          <a:bodyPr anchor="t" rtlCol="false" tIns="0" lIns="0" bIns="0" rIns="0">
            <a:spAutoFit/>
          </a:bodyPr>
          <a:lstStyle/>
          <a:p>
            <a:pPr algn="ctr">
              <a:lnSpc>
                <a:spcPts val="3239"/>
              </a:lnSpc>
              <a:spcBef>
                <a:spcPct val="0"/>
              </a:spcBef>
            </a:pPr>
            <a:r>
              <a:rPr lang="en-US" sz="2699">
                <a:solidFill>
                  <a:srgbClr val="FFFFFF"/>
                </a:solidFill>
                <a:latin typeface="Maven Pro"/>
                <a:ea typeface="Maven Pro"/>
                <a:cs typeface="Maven Pro"/>
                <a:sym typeface="Maven Pro"/>
              </a:rPr>
              <a:t>Dataset:  https://www.kaggle.com/datasets/manjilkarki/deepfake-and-real-images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B0218">
                <a:alpha val="100000"/>
              </a:srgbClr>
            </a:gs>
            <a:gs pos="100000">
              <a:srgbClr val="240155">
                <a:alpha val="100000"/>
              </a:srgbClr>
            </a:gs>
          </a:gsLst>
          <a:lin ang="2700006"/>
        </a:gradFill>
      </p:bgPr>
    </p:bg>
    <p:spTree>
      <p:nvGrpSpPr>
        <p:cNvPr id="1" name=""/>
        <p:cNvGrpSpPr/>
        <p:nvPr/>
      </p:nvGrpSpPr>
      <p:grpSpPr>
        <a:xfrm>
          <a:off x="0" y="0"/>
          <a:ext cx="0" cy="0"/>
          <a:chOff x="0" y="0"/>
          <a:chExt cx="0" cy="0"/>
        </a:xfrm>
      </p:grpSpPr>
      <p:sp>
        <p:nvSpPr>
          <p:cNvPr name="Freeform 2" id="2"/>
          <p:cNvSpPr/>
          <p:nvPr/>
        </p:nvSpPr>
        <p:spPr>
          <a:xfrm flipH="false" flipV="false" rot="0">
            <a:off x="-2384580" y="7139950"/>
            <a:ext cx="10059966" cy="4136486"/>
          </a:xfrm>
          <a:custGeom>
            <a:avLst/>
            <a:gdLst/>
            <a:ahLst/>
            <a:cxnLst/>
            <a:rect r="r" b="b" t="t" l="l"/>
            <a:pathLst>
              <a:path h="4136486" w="10059966">
                <a:moveTo>
                  <a:pt x="0" y="0"/>
                </a:moveTo>
                <a:lnTo>
                  <a:pt x="10059966" y="0"/>
                </a:lnTo>
                <a:lnTo>
                  <a:pt x="10059966" y="4136486"/>
                </a:lnTo>
                <a:lnTo>
                  <a:pt x="0" y="41364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6156" y="543318"/>
            <a:ext cx="4121571" cy="9602458"/>
          </a:xfrm>
          <a:custGeom>
            <a:avLst/>
            <a:gdLst/>
            <a:ahLst/>
            <a:cxnLst/>
            <a:rect r="r" b="b" t="t" l="l"/>
            <a:pathLst>
              <a:path h="9602458" w="4121571">
                <a:moveTo>
                  <a:pt x="0" y="0"/>
                </a:moveTo>
                <a:lnTo>
                  <a:pt x="4121571" y="0"/>
                </a:lnTo>
                <a:lnTo>
                  <a:pt x="4121571" y="9602458"/>
                </a:lnTo>
                <a:lnTo>
                  <a:pt x="0" y="96024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237644" y="222730"/>
            <a:ext cx="3152008" cy="2246828"/>
          </a:xfrm>
          <a:custGeom>
            <a:avLst/>
            <a:gdLst/>
            <a:ahLst/>
            <a:cxnLst/>
            <a:rect r="r" b="b" t="t" l="l"/>
            <a:pathLst>
              <a:path h="2246828" w="3152008">
                <a:moveTo>
                  <a:pt x="0" y="0"/>
                </a:moveTo>
                <a:lnTo>
                  <a:pt x="3152008" y="0"/>
                </a:lnTo>
                <a:lnTo>
                  <a:pt x="3152008" y="2246828"/>
                </a:lnTo>
                <a:lnTo>
                  <a:pt x="0" y="22468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3199193" y="1455005"/>
            <a:ext cx="12585607" cy="7834540"/>
          </a:xfrm>
          <a:custGeom>
            <a:avLst/>
            <a:gdLst/>
            <a:ahLst/>
            <a:cxnLst/>
            <a:rect r="r" b="b" t="t" l="l"/>
            <a:pathLst>
              <a:path h="7834540" w="12585607">
                <a:moveTo>
                  <a:pt x="0" y="0"/>
                </a:moveTo>
                <a:lnTo>
                  <a:pt x="12585607" y="0"/>
                </a:lnTo>
                <a:lnTo>
                  <a:pt x="12585607" y="7834540"/>
                </a:lnTo>
                <a:lnTo>
                  <a:pt x="0" y="7834540"/>
                </a:lnTo>
                <a:lnTo>
                  <a:pt x="0" y="0"/>
                </a:lnTo>
                <a:close/>
              </a:path>
            </a:pathLst>
          </a:custGeom>
          <a:blipFill>
            <a:blip r:embed="rId9"/>
            <a:stretch>
              <a:fillRect l="0" t="0" r="0" b="0"/>
            </a:stretch>
          </a:blipFill>
        </p:spPr>
      </p:sp>
      <p:sp>
        <p:nvSpPr>
          <p:cNvPr name="TextBox 6" id="6"/>
          <p:cNvSpPr txBox="true"/>
          <p:nvPr/>
        </p:nvSpPr>
        <p:spPr>
          <a:xfrm rot="0">
            <a:off x="7446588" y="9353901"/>
            <a:ext cx="4090817" cy="361950"/>
          </a:xfrm>
          <a:prstGeom prst="rect">
            <a:avLst/>
          </a:prstGeom>
        </p:spPr>
        <p:txBody>
          <a:bodyPr anchor="t" rtlCol="false" tIns="0" lIns="0" bIns="0" rIns="0">
            <a:spAutoFit/>
          </a:bodyPr>
          <a:lstStyle/>
          <a:p>
            <a:pPr algn="l">
              <a:lnSpc>
                <a:spcPts val="2879"/>
              </a:lnSpc>
            </a:pPr>
            <a:r>
              <a:rPr lang="en-US" sz="2400">
                <a:solidFill>
                  <a:srgbClr val="FFFFFF"/>
                </a:solidFill>
                <a:latin typeface="Maven Pro"/>
                <a:ea typeface="Maven Pro"/>
                <a:cs typeface="Maven Pro"/>
                <a:sym typeface="Maven Pro"/>
              </a:rPr>
              <a:t>Fig 1 -  Architecture Diagram </a:t>
            </a:r>
          </a:p>
        </p:txBody>
      </p:sp>
      <p:sp>
        <p:nvSpPr>
          <p:cNvPr name="TextBox 7" id="7"/>
          <p:cNvSpPr txBox="true"/>
          <p:nvPr/>
        </p:nvSpPr>
        <p:spPr>
          <a:xfrm rot="0">
            <a:off x="5284834" y="676275"/>
            <a:ext cx="9331768" cy="714375"/>
          </a:xfrm>
          <a:prstGeom prst="rect">
            <a:avLst/>
          </a:prstGeom>
        </p:spPr>
        <p:txBody>
          <a:bodyPr anchor="t" rtlCol="false" tIns="0" lIns="0" bIns="0" rIns="0">
            <a:spAutoFit/>
          </a:bodyPr>
          <a:lstStyle/>
          <a:p>
            <a:pPr algn="l">
              <a:lnSpc>
                <a:spcPts val="5759"/>
              </a:lnSpc>
            </a:pPr>
            <a:r>
              <a:rPr lang="en-US" b="true" sz="4800">
                <a:solidFill>
                  <a:srgbClr val="CEABFF"/>
                </a:solidFill>
                <a:latin typeface="Livvic Bold"/>
                <a:ea typeface="Livvic Bold"/>
                <a:cs typeface="Livvic Bold"/>
                <a:sym typeface="Livvic Bold"/>
              </a:rPr>
              <a:t>System Architecture Diagram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B0218">
                <a:alpha val="100000"/>
              </a:srgbClr>
            </a:gs>
            <a:gs pos="100000">
              <a:srgbClr val="240155">
                <a:alpha val="100000"/>
              </a:srgbClr>
            </a:gs>
          </a:gsLst>
          <a:lin ang="2700006"/>
        </a:gradFill>
      </p:bgPr>
    </p:bg>
    <p:spTree>
      <p:nvGrpSpPr>
        <p:cNvPr id="1" name=""/>
        <p:cNvGrpSpPr/>
        <p:nvPr/>
      </p:nvGrpSpPr>
      <p:grpSpPr>
        <a:xfrm>
          <a:off x="0" y="0"/>
          <a:ext cx="0" cy="0"/>
          <a:chOff x="0" y="0"/>
          <a:chExt cx="0" cy="0"/>
        </a:xfrm>
      </p:grpSpPr>
      <p:sp>
        <p:nvSpPr>
          <p:cNvPr name="Freeform 2" id="2"/>
          <p:cNvSpPr/>
          <p:nvPr/>
        </p:nvSpPr>
        <p:spPr>
          <a:xfrm flipH="false" flipV="false" rot="0">
            <a:off x="14465049" y="5278549"/>
            <a:ext cx="4793524" cy="7048194"/>
          </a:xfrm>
          <a:custGeom>
            <a:avLst/>
            <a:gdLst/>
            <a:ahLst/>
            <a:cxnLst/>
            <a:rect r="r" b="b" t="t" l="l"/>
            <a:pathLst>
              <a:path h="7048194" w="4793524">
                <a:moveTo>
                  <a:pt x="0" y="0"/>
                </a:moveTo>
                <a:lnTo>
                  <a:pt x="4793524" y="0"/>
                </a:lnTo>
                <a:lnTo>
                  <a:pt x="4793524" y="7048194"/>
                </a:lnTo>
                <a:lnTo>
                  <a:pt x="0" y="7048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993046" y="5527086"/>
            <a:ext cx="1320046" cy="4335182"/>
          </a:xfrm>
          <a:custGeom>
            <a:avLst/>
            <a:gdLst/>
            <a:ahLst/>
            <a:cxnLst/>
            <a:rect r="r" b="b" t="t" l="l"/>
            <a:pathLst>
              <a:path h="4335182" w="1320046">
                <a:moveTo>
                  <a:pt x="0" y="0"/>
                </a:moveTo>
                <a:lnTo>
                  <a:pt x="1320046" y="0"/>
                </a:lnTo>
                <a:lnTo>
                  <a:pt x="1320046" y="4335182"/>
                </a:lnTo>
                <a:lnTo>
                  <a:pt x="0" y="43351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308282" y="1984947"/>
            <a:ext cx="1412983" cy="3158573"/>
          </a:xfrm>
          <a:custGeom>
            <a:avLst/>
            <a:gdLst/>
            <a:ahLst/>
            <a:cxnLst/>
            <a:rect r="r" b="b" t="t" l="l"/>
            <a:pathLst>
              <a:path h="3158573" w="1412983">
                <a:moveTo>
                  <a:pt x="0" y="0"/>
                </a:moveTo>
                <a:lnTo>
                  <a:pt x="1412982" y="0"/>
                </a:lnTo>
                <a:lnTo>
                  <a:pt x="1412982" y="3158572"/>
                </a:lnTo>
                <a:lnTo>
                  <a:pt x="0" y="31585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 id="5"/>
          <p:cNvGrpSpPr/>
          <p:nvPr/>
        </p:nvGrpSpPr>
        <p:grpSpPr>
          <a:xfrm rot="0">
            <a:off x="4840239" y="308975"/>
            <a:ext cx="8725200" cy="963285"/>
            <a:chOff x="0" y="0"/>
            <a:chExt cx="11633600" cy="1284380"/>
          </a:xfrm>
        </p:grpSpPr>
        <p:sp>
          <p:nvSpPr>
            <p:cNvPr name="Freeform 6" id="6"/>
            <p:cNvSpPr/>
            <p:nvPr/>
          </p:nvSpPr>
          <p:spPr>
            <a:xfrm flipH="false" flipV="false" rot="0">
              <a:off x="0" y="0"/>
              <a:ext cx="11633581" cy="1284354"/>
            </a:xfrm>
            <a:custGeom>
              <a:avLst/>
              <a:gdLst/>
              <a:ahLst/>
              <a:cxnLst/>
              <a:rect r="r" b="b" t="t" l="l"/>
              <a:pathLst>
                <a:path h="1284354" w="11633581">
                  <a:moveTo>
                    <a:pt x="0" y="0"/>
                  </a:moveTo>
                  <a:lnTo>
                    <a:pt x="11633581" y="0"/>
                  </a:lnTo>
                  <a:lnTo>
                    <a:pt x="11633581" y="1284354"/>
                  </a:lnTo>
                  <a:lnTo>
                    <a:pt x="0" y="1284354"/>
                  </a:lnTo>
                  <a:close/>
                </a:path>
              </a:pathLst>
            </a:custGeom>
            <a:solidFill>
              <a:srgbClr val="B07CC6">
                <a:alpha val="3137"/>
              </a:srgbClr>
            </a:solidFill>
          </p:spPr>
        </p:sp>
      </p:grpSp>
      <p:sp>
        <p:nvSpPr>
          <p:cNvPr name="TextBox 7" id="7"/>
          <p:cNvSpPr txBox="true"/>
          <p:nvPr/>
        </p:nvSpPr>
        <p:spPr>
          <a:xfrm rot="0">
            <a:off x="2651575" y="2242400"/>
            <a:ext cx="6042868" cy="619125"/>
          </a:xfrm>
          <a:prstGeom prst="rect">
            <a:avLst/>
          </a:prstGeom>
        </p:spPr>
        <p:txBody>
          <a:bodyPr anchor="t" rtlCol="false" tIns="0" lIns="0" bIns="0" rIns="0">
            <a:spAutoFit/>
          </a:bodyPr>
          <a:lstStyle/>
          <a:p>
            <a:pPr algn="l" marL="863600" indent="-431800" lvl="1">
              <a:lnSpc>
                <a:spcPts val="4800"/>
              </a:lnSpc>
              <a:buAutoNum type="arabicPeriod" startAt="1"/>
            </a:pPr>
            <a:r>
              <a:rPr lang="en-US" sz="4000">
                <a:solidFill>
                  <a:srgbClr val="FFFFFF"/>
                </a:solidFill>
                <a:latin typeface="Arimo"/>
                <a:ea typeface="Arimo"/>
                <a:cs typeface="Arimo"/>
                <a:sym typeface="Arimo"/>
              </a:rPr>
              <a:t> Image Preprocessing</a:t>
            </a:r>
          </a:p>
        </p:txBody>
      </p:sp>
      <p:grpSp>
        <p:nvGrpSpPr>
          <p:cNvPr name="Group 8" id="8"/>
          <p:cNvGrpSpPr/>
          <p:nvPr/>
        </p:nvGrpSpPr>
        <p:grpSpPr>
          <a:xfrm rot="0">
            <a:off x="1264900" y="1853862"/>
            <a:ext cx="1472400" cy="1472400"/>
            <a:chOff x="0" y="0"/>
            <a:chExt cx="1963200" cy="1963200"/>
          </a:xfrm>
        </p:grpSpPr>
        <p:grpSp>
          <p:nvGrpSpPr>
            <p:cNvPr name="Group 9" id="9"/>
            <p:cNvGrpSpPr/>
            <p:nvPr/>
          </p:nvGrpSpPr>
          <p:grpSpPr>
            <a:xfrm rot="0">
              <a:off x="0" y="0"/>
              <a:ext cx="1963200" cy="1963200"/>
              <a:chOff x="0" y="0"/>
              <a:chExt cx="1963200" cy="1963200"/>
            </a:xfrm>
          </p:grpSpPr>
          <p:sp>
            <p:nvSpPr>
              <p:cNvPr name="Freeform 10" id="10"/>
              <p:cNvSpPr/>
              <p:nvPr/>
            </p:nvSpPr>
            <p:spPr>
              <a:xfrm flipH="false" flipV="false" rot="0">
                <a:off x="0" y="0"/>
                <a:ext cx="1963166" cy="1963166"/>
              </a:xfrm>
              <a:custGeom>
                <a:avLst/>
                <a:gdLst/>
                <a:ahLst/>
                <a:cxnLst/>
                <a:rect r="r" b="b" t="t" l="l"/>
                <a:pathLst>
                  <a:path h="1963166" w="1963166">
                    <a:moveTo>
                      <a:pt x="0" y="981583"/>
                    </a:moveTo>
                    <a:cubicBezTo>
                      <a:pt x="0" y="439420"/>
                      <a:pt x="439420" y="0"/>
                      <a:pt x="981583" y="0"/>
                    </a:cubicBezTo>
                    <a:cubicBezTo>
                      <a:pt x="1523746" y="0"/>
                      <a:pt x="1963166" y="439420"/>
                      <a:pt x="1963166" y="981583"/>
                    </a:cubicBezTo>
                    <a:cubicBezTo>
                      <a:pt x="1963166" y="1523746"/>
                      <a:pt x="1523746" y="1963166"/>
                      <a:pt x="981583" y="1963166"/>
                    </a:cubicBezTo>
                    <a:cubicBezTo>
                      <a:pt x="439420" y="1963166"/>
                      <a:pt x="0" y="1523746"/>
                      <a:pt x="0" y="981583"/>
                    </a:cubicBezTo>
                    <a:close/>
                  </a:path>
                </a:pathLst>
              </a:custGeom>
              <a:gradFill rotWithShape="true">
                <a:gsLst>
                  <a:gs pos="0">
                    <a:srgbClr val="8134EC">
                      <a:alpha val="50196"/>
                    </a:srgbClr>
                  </a:gs>
                  <a:gs pos="77000">
                    <a:srgbClr val="FFFFFF">
                      <a:alpha val="0"/>
                    </a:srgbClr>
                  </a:gs>
                  <a:gs pos="100000">
                    <a:srgbClr val="FFFFFF">
                      <a:alpha val="0"/>
                    </a:srgbClr>
                  </a:gs>
                </a:gsLst>
                <a:path path="circle">
                  <a:fillToRect l="50" r="99950" t="50" b="99950"/>
                </a:path>
                <a:tileRect r="0" l="-99900" b="0" t="-99900"/>
              </a:gradFill>
            </p:spPr>
          </p:sp>
        </p:grpSp>
        <p:sp>
          <p:nvSpPr>
            <p:cNvPr name="Freeform 11" id="11"/>
            <p:cNvSpPr/>
            <p:nvPr/>
          </p:nvSpPr>
          <p:spPr>
            <a:xfrm flipH="false" flipV="false" rot="0">
              <a:off x="473227" y="473984"/>
              <a:ext cx="1019197" cy="1015243"/>
            </a:xfrm>
            <a:custGeom>
              <a:avLst/>
              <a:gdLst/>
              <a:ahLst/>
              <a:cxnLst/>
              <a:rect r="r" b="b" t="t" l="l"/>
              <a:pathLst>
                <a:path h="1015243" w="1019197">
                  <a:moveTo>
                    <a:pt x="0" y="0"/>
                  </a:moveTo>
                  <a:lnTo>
                    <a:pt x="1019197" y="0"/>
                  </a:lnTo>
                  <a:lnTo>
                    <a:pt x="1019197" y="1015243"/>
                  </a:lnTo>
                  <a:lnTo>
                    <a:pt x="0" y="10152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Freeform 12" id="12"/>
          <p:cNvSpPr/>
          <p:nvPr/>
        </p:nvSpPr>
        <p:spPr>
          <a:xfrm flipH="false" flipV="false" rot="0">
            <a:off x="13403356" y="1521535"/>
            <a:ext cx="4249713" cy="8511400"/>
          </a:xfrm>
          <a:custGeom>
            <a:avLst/>
            <a:gdLst/>
            <a:ahLst/>
            <a:cxnLst/>
            <a:rect r="r" b="b" t="t" l="l"/>
            <a:pathLst>
              <a:path h="8511400" w="4249713">
                <a:moveTo>
                  <a:pt x="0" y="0"/>
                </a:moveTo>
                <a:lnTo>
                  <a:pt x="4249713" y="0"/>
                </a:lnTo>
                <a:lnTo>
                  <a:pt x="4249713" y="8511400"/>
                </a:lnTo>
                <a:lnTo>
                  <a:pt x="0" y="8511400"/>
                </a:lnTo>
                <a:lnTo>
                  <a:pt x="0" y="0"/>
                </a:lnTo>
                <a:close/>
              </a:path>
            </a:pathLst>
          </a:custGeom>
          <a:blipFill>
            <a:blip r:embed="rId11"/>
            <a:stretch>
              <a:fillRect l="0" t="-8140" r="0" b="-8140"/>
            </a:stretch>
          </a:blipFill>
        </p:spPr>
      </p:sp>
      <p:sp>
        <p:nvSpPr>
          <p:cNvPr name="TextBox 13" id="13"/>
          <p:cNvSpPr txBox="true"/>
          <p:nvPr/>
        </p:nvSpPr>
        <p:spPr>
          <a:xfrm rot="0">
            <a:off x="1038825" y="3638550"/>
            <a:ext cx="11261970" cy="5619750"/>
          </a:xfrm>
          <a:prstGeom prst="rect">
            <a:avLst/>
          </a:prstGeom>
        </p:spPr>
        <p:txBody>
          <a:bodyPr anchor="t" rtlCol="false" tIns="0" lIns="0" bIns="0" rIns="0">
            <a:spAutoFit/>
          </a:bodyPr>
          <a:lstStyle/>
          <a:p>
            <a:pPr algn="just" marL="669286" indent="-334643" lvl="1">
              <a:lnSpc>
                <a:spcPts val="3719"/>
              </a:lnSpc>
              <a:buFont typeface="Arial"/>
              <a:buChar char="•"/>
            </a:pPr>
            <a:r>
              <a:rPr lang="en-US" sz="3099">
                <a:solidFill>
                  <a:srgbClr val="FFFFFF"/>
                </a:solidFill>
                <a:latin typeface="Maven Pro"/>
                <a:ea typeface="Maven Pro"/>
                <a:cs typeface="Maven Pro"/>
                <a:sym typeface="Maven Pro"/>
              </a:rPr>
              <a:t>We acq</a:t>
            </a:r>
            <a:r>
              <a:rPr lang="en-US" sz="3099">
                <a:solidFill>
                  <a:srgbClr val="FFFFFF"/>
                </a:solidFill>
                <a:latin typeface="Maven Pro"/>
                <a:ea typeface="Maven Pro"/>
                <a:cs typeface="Maven Pro"/>
                <a:sym typeface="Maven Pro"/>
              </a:rPr>
              <a:t>uired a dataset containing real and deepfake images (100,000+ images).</a:t>
            </a:r>
          </a:p>
          <a:p>
            <a:pPr algn="just">
              <a:lnSpc>
                <a:spcPts val="3719"/>
              </a:lnSpc>
            </a:pPr>
          </a:p>
          <a:p>
            <a:pPr algn="just" marL="669286" indent="-334643" lvl="1">
              <a:lnSpc>
                <a:spcPts val="3719"/>
              </a:lnSpc>
              <a:buFont typeface="Arial"/>
              <a:buChar char="•"/>
            </a:pPr>
            <a:r>
              <a:rPr lang="en-US" sz="3099">
                <a:solidFill>
                  <a:srgbClr val="FFFFFF"/>
                </a:solidFill>
                <a:latin typeface="Maven Pro"/>
                <a:ea typeface="Maven Pro"/>
                <a:cs typeface="Maven Pro"/>
                <a:sym typeface="Maven Pro"/>
              </a:rPr>
              <a:t>Each image was resized to a fixed dimension for consistency.</a:t>
            </a:r>
          </a:p>
          <a:p>
            <a:pPr algn="just">
              <a:lnSpc>
                <a:spcPts val="3719"/>
              </a:lnSpc>
            </a:pPr>
          </a:p>
          <a:p>
            <a:pPr algn="just" marL="669286" indent="-334643" lvl="1">
              <a:lnSpc>
                <a:spcPts val="3719"/>
              </a:lnSpc>
              <a:buFont typeface="Arial"/>
              <a:buChar char="•"/>
            </a:pPr>
            <a:r>
              <a:rPr lang="en-US" sz="3099">
                <a:solidFill>
                  <a:srgbClr val="FFFFFF"/>
                </a:solidFill>
                <a:latin typeface="Maven Pro"/>
                <a:ea typeface="Maven Pro"/>
                <a:cs typeface="Maven Pro"/>
                <a:sym typeface="Maven Pro"/>
              </a:rPr>
              <a:t>Pixel values were normalized to the [0,1] range to enhance model efficiency.</a:t>
            </a:r>
          </a:p>
          <a:p>
            <a:pPr algn="just">
              <a:lnSpc>
                <a:spcPts val="3719"/>
              </a:lnSpc>
            </a:pPr>
          </a:p>
          <a:p>
            <a:pPr algn="just" marL="669286" indent="-334643" lvl="1">
              <a:lnSpc>
                <a:spcPts val="3719"/>
              </a:lnSpc>
              <a:buFont typeface="Arial"/>
              <a:buChar char="•"/>
            </a:pPr>
            <a:r>
              <a:rPr lang="en-US" sz="3099">
                <a:solidFill>
                  <a:srgbClr val="FFFFFF"/>
                </a:solidFill>
                <a:latin typeface="Maven Pro"/>
                <a:ea typeface="Maven Pro"/>
                <a:cs typeface="Maven Pro"/>
                <a:sym typeface="Maven Pro"/>
              </a:rPr>
              <a:t>Data augmentation techniques (flipping, rotation, contrast adjustments) were applied to improve generalization.</a:t>
            </a:r>
          </a:p>
          <a:p>
            <a:pPr algn="just">
              <a:lnSpc>
                <a:spcPts val="3719"/>
              </a:lnSpc>
            </a:pPr>
          </a:p>
        </p:txBody>
      </p:sp>
      <p:grpSp>
        <p:nvGrpSpPr>
          <p:cNvPr name="Group 14" id="14"/>
          <p:cNvGrpSpPr/>
          <p:nvPr/>
        </p:nvGrpSpPr>
        <p:grpSpPr>
          <a:xfrm rot="0">
            <a:off x="14634440" y="1768137"/>
            <a:ext cx="1787544" cy="2860264"/>
            <a:chOff x="0" y="0"/>
            <a:chExt cx="470793" cy="753321"/>
          </a:xfrm>
        </p:grpSpPr>
        <p:sp>
          <p:nvSpPr>
            <p:cNvPr name="Freeform 15" id="15"/>
            <p:cNvSpPr/>
            <p:nvPr/>
          </p:nvSpPr>
          <p:spPr>
            <a:xfrm flipH="false" flipV="false" rot="0">
              <a:off x="0" y="0"/>
              <a:ext cx="470793" cy="753321"/>
            </a:xfrm>
            <a:custGeom>
              <a:avLst/>
              <a:gdLst/>
              <a:ahLst/>
              <a:cxnLst/>
              <a:rect r="r" b="b" t="t" l="l"/>
              <a:pathLst>
                <a:path h="753321" w="470793">
                  <a:moveTo>
                    <a:pt x="0" y="0"/>
                  </a:moveTo>
                  <a:lnTo>
                    <a:pt x="470793" y="0"/>
                  </a:lnTo>
                  <a:lnTo>
                    <a:pt x="470793" y="753321"/>
                  </a:lnTo>
                  <a:lnTo>
                    <a:pt x="0" y="753321"/>
                  </a:lnTo>
                  <a:close/>
                </a:path>
              </a:pathLst>
            </a:custGeom>
            <a:solidFill>
              <a:srgbClr val="8134EC">
                <a:alpha val="22745"/>
              </a:srgbClr>
            </a:solidFill>
          </p:spPr>
        </p:sp>
        <p:sp>
          <p:nvSpPr>
            <p:cNvPr name="TextBox 16" id="16"/>
            <p:cNvSpPr txBox="true"/>
            <p:nvPr/>
          </p:nvSpPr>
          <p:spPr>
            <a:xfrm>
              <a:off x="0" y="0"/>
              <a:ext cx="470793" cy="753321"/>
            </a:xfrm>
            <a:prstGeom prst="rect">
              <a:avLst/>
            </a:prstGeom>
          </p:spPr>
          <p:txBody>
            <a:bodyPr anchor="ctr" rtlCol="false" tIns="50800" lIns="50800" bIns="50800" rIns="50800"/>
            <a:lstStyle/>
            <a:p>
              <a:pPr algn="ctr">
                <a:lnSpc>
                  <a:spcPts val="2879"/>
                </a:lnSpc>
              </a:pPr>
            </a:p>
          </p:txBody>
        </p:sp>
      </p:grpSp>
      <p:sp>
        <p:nvSpPr>
          <p:cNvPr name="TextBox 17" id="17"/>
          <p:cNvSpPr txBox="true"/>
          <p:nvPr/>
        </p:nvSpPr>
        <p:spPr>
          <a:xfrm rot="0">
            <a:off x="1038825" y="366125"/>
            <a:ext cx="16210350" cy="800100"/>
          </a:xfrm>
          <a:prstGeom prst="rect">
            <a:avLst/>
          </a:prstGeom>
        </p:spPr>
        <p:txBody>
          <a:bodyPr anchor="t" rtlCol="false" tIns="0" lIns="0" bIns="0" rIns="0">
            <a:spAutoFit/>
          </a:bodyPr>
          <a:lstStyle/>
          <a:p>
            <a:pPr algn="ctr">
              <a:lnSpc>
                <a:spcPts val="6359"/>
              </a:lnSpc>
            </a:pPr>
            <a:r>
              <a:rPr lang="en-US" b="true" sz="5299">
                <a:solidFill>
                  <a:srgbClr val="FFFFFF"/>
                </a:solidFill>
                <a:latin typeface="Maven Pro Bold"/>
                <a:ea typeface="Maven Pro Bold"/>
                <a:cs typeface="Maven Pro Bold"/>
                <a:sym typeface="Maven Pro Bold"/>
              </a:rPr>
              <a:t>Proposed Methodology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B0218">
                <a:alpha val="100000"/>
              </a:srgbClr>
            </a:gs>
            <a:gs pos="100000">
              <a:srgbClr val="240155">
                <a:alpha val="100000"/>
              </a:srgbClr>
            </a:gs>
          </a:gsLst>
          <a:lin ang="2700006"/>
        </a:gradFill>
      </p:bgPr>
    </p:bg>
    <p:spTree>
      <p:nvGrpSpPr>
        <p:cNvPr id="1" name=""/>
        <p:cNvGrpSpPr/>
        <p:nvPr/>
      </p:nvGrpSpPr>
      <p:grpSpPr>
        <a:xfrm>
          <a:off x="0" y="0"/>
          <a:ext cx="0" cy="0"/>
          <a:chOff x="0" y="0"/>
          <a:chExt cx="0" cy="0"/>
        </a:xfrm>
      </p:grpSpPr>
      <p:sp>
        <p:nvSpPr>
          <p:cNvPr name="Freeform 2" id="2"/>
          <p:cNvSpPr/>
          <p:nvPr/>
        </p:nvSpPr>
        <p:spPr>
          <a:xfrm flipH="false" flipV="false" rot="0">
            <a:off x="-5551508" y="-904767"/>
            <a:ext cx="10264301" cy="13707794"/>
          </a:xfrm>
          <a:custGeom>
            <a:avLst/>
            <a:gdLst/>
            <a:ahLst/>
            <a:cxnLst/>
            <a:rect r="r" b="b" t="t" l="l"/>
            <a:pathLst>
              <a:path h="13707794" w="10264301">
                <a:moveTo>
                  <a:pt x="0" y="0"/>
                </a:moveTo>
                <a:lnTo>
                  <a:pt x="10264300" y="0"/>
                </a:lnTo>
                <a:lnTo>
                  <a:pt x="10264300" y="13707794"/>
                </a:lnTo>
                <a:lnTo>
                  <a:pt x="0" y="137077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4465049" y="5278549"/>
            <a:ext cx="4793524" cy="7048194"/>
          </a:xfrm>
          <a:custGeom>
            <a:avLst/>
            <a:gdLst/>
            <a:ahLst/>
            <a:cxnLst/>
            <a:rect r="r" b="b" t="t" l="l"/>
            <a:pathLst>
              <a:path h="7048194" w="4793524">
                <a:moveTo>
                  <a:pt x="0" y="0"/>
                </a:moveTo>
                <a:lnTo>
                  <a:pt x="4793524" y="0"/>
                </a:lnTo>
                <a:lnTo>
                  <a:pt x="4793524" y="7048194"/>
                </a:lnTo>
                <a:lnTo>
                  <a:pt x="0" y="70481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6993046" y="5527086"/>
            <a:ext cx="1320046" cy="4335182"/>
          </a:xfrm>
          <a:custGeom>
            <a:avLst/>
            <a:gdLst/>
            <a:ahLst/>
            <a:cxnLst/>
            <a:rect r="r" b="b" t="t" l="l"/>
            <a:pathLst>
              <a:path h="4335182" w="1320046">
                <a:moveTo>
                  <a:pt x="0" y="0"/>
                </a:moveTo>
                <a:lnTo>
                  <a:pt x="1320046" y="0"/>
                </a:lnTo>
                <a:lnTo>
                  <a:pt x="1320046" y="4335182"/>
                </a:lnTo>
                <a:lnTo>
                  <a:pt x="0" y="43351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308282" y="1984947"/>
            <a:ext cx="1412983" cy="3158573"/>
          </a:xfrm>
          <a:custGeom>
            <a:avLst/>
            <a:gdLst/>
            <a:ahLst/>
            <a:cxnLst/>
            <a:rect r="r" b="b" t="t" l="l"/>
            <a:pathLst>
              <a:path h="3158573" w="1412983">
                <a:moveTo>
                  <a:pt x="0" y="0"/>
                </a:moveTo>
                <a:lnTo>
                  <a:pt x="1412982" y="0"/>
                </a:lnTo>
                <a:lnTo>
                  <a:pt x="1412982" y="3158572"/>
                </a:lnTo>
                <a:lnTo>
                  <a:pt x="0" y="31585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6" id="6"/>
          <p:cNvGrpSpPr/>
          <p:nvPr/>
        </p:nvGrpSpPr>
        <p:grpSpPr>
          <a:xfrm rot="0">
            <a:off x="4840239" y="308975"/>
            <a:ext cx="8725200" cy="963285"/>
            <a:chOff x="0" y="0"/>
            <a:chExt cx="11633600" cy="1284380"/>
          </a:xfrm>
        </p:grpSpPr>
        <p:sp>
          <p:nvSpPr>
            <p:cNvPr name="Freeform 7" id="7"/>
            <p:cNvSpPr/>
            <p:nvPr/>
          </p:nvSpPr>
          <p:spPr>
            <a:xfrm flipH="false" flipV="false" rot="0">
              <a:off x="0" y="0"/>
              <a:ext cx="11633581" cy="1284354"/>
            </a:xfrm>
            <a:custGeom>
              <a:avLst/>
              <a:gdLst/>
              <a:ahLst/>
              <a:cxnLst/>
              <a:rect r="r" b="b" t="t" l="l"/>
              <a:pathLst>
                <a:path h="1284354" w="11633581">
                  <a:moveTo>
                    <a:pt x="0" y="0"/>
                  </a:moveTo>
                  <a:lnTo>
                    <a:pt x="11633581" y="0"/>
                  </a:lnTo>
                  <a:lnTo>
                    <a:pt x="11633581" y="1284354"/>
                  </a:lnTo>
                  <a:lnTo>
                    <a:pt x="0" y="1284354"/>
                  </a:lnTo>
                  <a:close/>
                </a:path>
              </a:pathLst>
            </a:custGeom>
            <a:solidFill>
              <a:srgbClr val="B07CC6">
                <a:alpha val="3137"/>
              </a:srgbClr>
            </a:solidFill>
          </p:spPr>
        </p:sp>
      </p:grpSp>
      <p:sp>
        <p:nvSpPr>
          <p:cNvPr name="TextBox 8" id="8"/>
          <p:cNvSpPr txBox="true"/>
          <p:nvPr/>
        </p:nvSpPr>
        <p:spPr>
          <a:xfrm rot="0">
            <a:off x="1077525" y="366125"/>
            <a:ext cx="16210350" cy="800100"/>
          </a:xfrm>
          <a:prstGeom prst="rect">
            <a:avLst/>
          </a:prstGeom>
        </p:spPr>
        <p:txBody>
          <a:bodyPr anchor="t" rtlCol="false" tIns="0" lIns="0" bIns="0" rIns="0">
            <a:spAutoFit/>
          </a:bodyPr>
          <a:lstStyle/>
          <a:p>
            <a:pPr algn="ctr">
              <a:lnSpc>
                <a:spcPts val="6359"/>
              </a:lnSpc>
            </a:pPr>
            <a:r>
              <a:rPr lang="en-US" b="true" sz="5299">
                <a:solidFill>
                  <a:srgbClr val="FFFFFF"/>
                </a:solidFill>
                <a:latin typeface="Maven Pro Bold"/>
                <a:ea typeface="Maven Pro Bold"/>
                <a:cs typeface="Maven Pro Bold"/>
                <a:sym typeface="Maven Pro Bold"/>
              </a:rPr>
              <a:t>Proposed Methodology</a:t>
            </a:r>
          </a:p>
        </p:txBody>
      </p:sp>
      <p:sp>
        <p:nvSpPr>
          <p:cNvPr name="TextBox 9" id="9"/>
          <p:cNvSpPr txBox="true"/>
          <p:nvPr/>
        </p:nvSpPr>
        <p:spPr>
          <a:xfrm rot="0">
            <a:off x="2737300" y="1831882"/>
            <a:ext cx="7793096" cy="619125"/>
          </a:xfrm>
          <a:prstGeom prst="rect">
            <a:avLst/>
          </a:prstGeom>
        </p:spPr>
        <p:txBody>
          <a:bodyPr anchor="t" rtlCol="false" tIns="0" lIns="0" bIns="0" rIns="0">
            <a:spAutoFit/>
          </a:bodyPr>
          <a:lstStyle/>
          <a:p>
            <a:pPr algn="l">
              <a:lnSpc>
                <a:spcPts val="4800"/>
              </a:lnSpc>
            </a:pPr>
            <a:r>
              <a:rPr lang="en-US" sz="4000">
                <a:solidFill>
                  <a:srgbClr val="FFFFFF"/>
                </a:solidFill>
                <a:latin typeface="Arimo"/>
                <a:ea typeface="Arimo"/>
                <a:cs typeface="Arimo"/>
                <a:sym typeface="Arimo"/>
              </a:rPr>
              <a:t>2.  Model Training &amp; Comparison</a:t>
            </a:r>
          </a:p>
        </p:txBody>
      </p:sp>
      <p:sp>
        <p:nvSpPr>
          <p:cNvPr name="Freeform 10" id="10"/>
          <p:cNvSpPr/>
          <p:nvPr/>
        </p:nvSpPr>
        <p:spPr>
          <a:xfrm flipH="false" flipV="false" rot="0">
            <a:off x="13403356" y="1529070"/>
            <a:ext cx="4249713" cy="8511400"/>
          </a:xfrm>
          <a:custGeom>
            <a:avLst/>
            <a:gdLst/>
            <a:ahLst/>
            <a:cxnLst/>
            <a:rect r="r" b="b" t="t" l="l"/>
            <a:pathLst>
              <a:path h="8511400" w="4249713">
                <a:moveTo>
                  <a:pt x="0" y="0"/>
                </a:moveTo>
                <a:lnTo>
                  <a:pt x="4249713" y="0"/>
                </a:lnTo>
                <a:lnTo>
                  <a:pt x="4249713" y="8511400"/>
                </a:lnTo>
                <a:lnTo>
                  <a:pt x="0" y="8511400"/>
                </a:lnTo>
                <a:lnTo>
                  <a:pt x="0" y="0"/>
                </a:lnTo>
                <a:close/>
              </a:path>
            </a:pathLst>
          </a:custGeom>
          <a:blipFill>
            <a:blip r:embed="rId11"/>
            <a:stretch>
              <a:fillRect l="0" t="-8140" r="0" b="-8140"/>
            </a:stretch>
          </a:blipFill>
        </p:spPr>
      </p:sp>
      <p:sp>
        <p:nvSpPr>
          <p:cNvPr name="TextBox 11" id="11"/>
          <p:cNvSpPr txBox="true"/>
          <p:nvPr/>
        </p:nvSpPr>
        <p:spPr>
          <a:xfrm rot="0">
            <a:off x="1028700" y="3134820"/>
            <a:ext cx="11261970" cy="7134225"/>
          </a:xfrm>
          <a:prstGeom prst="rect">
            <a:avLst/>
          </a:prstGeom>
        </p:spPr>
        <p:txBody>
          <a:bodyPr anchor="t" rtlCol="false" tIns="0" lIns="0" bIns="0" rIns="0">
            <a:spAutoFit/>
          </a:bodyPr>
          <a:lstStyle/>
          <a:p>
            <a:pPr algn="just" marL="604518" indent="-302259" lvl="1">
              <a:lnSpc>
                <a:spcPts val="3359"/>
              </a:lnSpc>
              <a:buFont typeface="Arial"/>
              <a:buChar char="•"/>
            </a:pPr>
            <a:r>
              <a:rPr lang="en-US" sz="2799">
                <a:solidFill>
                  <a:srgbClr val="FFFFFF"/>
                </a:solidFill>
                <a:latin typeface="Maven Pro"/>
                <a:ea typeface="Maven Pro"/>
                <a:cs typeface="Maven Pro"/>
                <a:sym typeface="Maven Pro"/>
              </a:rPr>
              <a:t>We tra</a:t>
            </a:r>
            <a:r>
              <a:rPr lang="en-US" sz="2799">
                <a:solidFill>
                  <a:srgbClr val="FFFFFF"/>
                </a:solidFill>
                <a:latin typeface="Maven Pro"/>
                <a:ea typeface="Maven Pro"/>
                <a:cs typeface="Maven Pro"/>
                <a:sym typeface="Maven Pro"/>
              </a:rPr>
              <a:t>ined multiple deep learning models for deepfake detection: ResNet-18, ResNet-50, Vision Transformer (ViT), EfficientNet, Custom CNN, and InceptionNet.</a:t>
            </a:r>
          </a:p>
          <a:p>
            <a:pPr algn="just">
              <a:lnSpc>
                <a:spcPts val="3359"/>
              </a:lnSpc>
            </a:pPr>
          </a:p>
          <a:p>
            <a:pPr algn="just" marL="604518" indent="-302259" lvl="1">
              <a:lnSpc>
                <a:spcPts val="3359"/>
              </a:lnSpc>
              <a:buFont typeface="Arial"/>
              <a:buChar char="•"/>
            </a:pPr>
            <a:r>
              <a:rPr lang="en-US" sz="2799">
                <a:solidFill>
                  <a:srgbClr val="FFFFFF"/>
                </a:solidFill>
                <a:latin typeface="Maven Pro"/>
                <a:ea typeface="Maven Pro"/>
                <a:cs typeface="Maven Pro"/>
                <a:sym typeface="Maven Pro"/>
              </a:rPr>
              <a:t>Each model was trained using a binary classification approach (Real vs. Deepfake).</a:t>
            </a:r>
          </a:p>
          <a:p>
            <a:pPr algn="just">
              <a:lnSpc>
                <a:spcPts val="3359"/>
              </a:lnSpc>
            </a:pPr>
          </a:p>
          <a:p>
            <a:pPr algn="just" marL="604518" indent="-302259" lvl="1">
              <a:lnSpc>
                <a:spcPts val="3359"/>
              </a:lnSpc>
              <a:buFont typeface="Arial"/>
              <a:buChar char="•"/>
            </a:pPr>
            <a:r>
              <a:rPr lang="en-US" sz="2799">
                <a:solidFill>
                  <a:srgbClr val="FFFFFF"/>
                </a:solidFill>
                <a:latin typeface="Maven Pro"/>
                <a:ea typeface="Maven Pro"/>
                <a:cs typeface="Maven Pro"/>
                <a:sym typeface="Maven Pro"/>
              </a:rPr>
              <a:t>W</a:t>
            </a:r>
            <a:r>
              <a:rPr lang="en-US" sz="2799">
                <a:solidFill>
                  <a:srgbClr val="FFFFFF"/>
                </a:solidFill>
                <a:latin typeface="Maven Pro"/>
                <a:ea typeface="Maven Pro"/>
                <a:cs typeface="Maven Pro"/>
                <a:sym typeface="Maven Pro"/>
              </a:rPr>
              <a:t>e used BCEWithLogitsLoss as the loss function and Adam optimizer for stable convergence.</a:t>
            </a:r>
          </a:p>
          <a:p>
            <a:pPr algn="just">
              <a:lnSpc>
                <a:spcPts val="3359"/>
              </a:lnSpc>
            </a:pPr>
          </a:p>
          <a:p>
            <a:pPr algn="just" marL="604518" indent="-302259" lvl="1">
              <a:lnSpc>
                <a:spcPts val="3359"/>
              </a:lnSpc>
              <a:buFont typeface="Arial"/>
              <a:buChar char="•"/>
            </a:pPr>
            <a:r>
              <a:rPr lang="en-US" sz="2799">
                <a:solidFill>
                  <a:srgbClr val="FFFFFF"/>
                </a:solidFill>
                <a:latin typeface="Maven Pro"/>
                <a:ea typeface="Maven Pro"/>
                <a:cs typeface="Maven Pro"/>
                <a:sym typeface="Maven Pro"/>
              </a:rPr>
              <a:t>Hyperparameter tuning was performed to optimize learning rate, batch size, and dropout rates.</a:t>
            </a:r>
          </a:p>
          <a:p>
            <a:pPr algn="just">
              <a:lnSpc>
                <a:spcPts val="3359"/>
              </a:lnSpc>
            </a:pPr>
          </a:p>
          <a:p>
            <a:pPr algn="just" marL="604518" indent="-302259" lvl="1">
              <a:lnSpc>
                <a:spcPts val="3359"/>
              </a:lnSpc>
              <a:buFont typeface="Arial"/>
              <a:buChar char="•"/>
            </a:pPr>
            <a:r>
              <a:rPr lang="en-US" sz="2799">
                <a:solidFill>
                  <a:srgbClr val="FFFFFF"/>
                </a:solidFill>
                <a:latin typeface="Maven Pro"/>
                <a:ea typeface="Maven Pro"/>
                <a:cs typeface="Maven Pro"/>
                <a:sym typeface="Maven Pro"/>
              </a:rPr>
              <a:t>After training, we compared models based on accuracy, precision, recall, F1-score, ROC and AUC to determine the best-performing architecture.</a:t>
            </a:r>
          </a:p>
          <a:p>
            <a:pPr algn="just">
              <a:lnSpc>
                <a:spcPts val="3359"/>
              </a:lnSpc>
            </a:pPr>
          </a:p>
        </p:txBody>
      </p:sp>
      <p:grpSp>
        <p:nvGrpSpPr>
          <p:cNvPr name="Group 12" id="12"/>
          <p:cNvGrpSpPr/>
          <p:nvPr/>
        </p:nvGrpSpPr>
        <p:grpSpPr>
          <a:xfrm rot="0">
            <a:off x="1028700" y="1414770"/>
            <a:ext cx="1472400" cy="1472400"/>
            <a:chOff x="0" y="0"/>
            <a:chExt cx="1963200" cy="1963200"/>
          </a:xfrm>
        </p:grpSpPr>
        <p:grpSp>
          <p:nvGrpSpPr>
            <p:cNvPr name="Group 13" id="13"/>
            <p:cNvGrpSpPr/>
            <p:nvPr/>
          </p:nvGrpSpPr>
          <p:grpSpPr>
            <a:xfrm rot="0">
              <a:off x="0" y="0"/>
              <a:ext cx="1963200" cy="1963200"/>
              <a:chOff x="0" y="0"/>
              <a:chExt cx="1963200" cy="1963200"/>
            </a:xfrm>
          </p:grpSpPr>
          <p:sp>
            <p:nvSpPr>
              <p:cNvPr name="Freeform 14" id="14"/>
              <p:cNvSpPr/>
              <p:nvPr/>
            </p:nvSpPr>
            <p:spPr>
              <a:xfrm flipH="false" flipV="false" rot="0">
                <a:off x="0" y="0"/>
                <a:ext cx="1963166" cy="1963166"/>
              </a:xfrm>
              <a:custGeom>
                <a:avLst/>
                <a:gdLst/>
                <a:ahLst/>
                <a:cxnLst/>
                <a:rect r="r" b="b" t="t" l="l"/>
                <a:pathLst>
                  <a:path h="1963166" w="1963166">
                    <a:moveTo>
                      <a:pt x="0" y="981583"/>
                    </a:moveTo>
                    <a:cubicBezTo>
                      <a:pt x="0" y="439420"/>
                      <a:pt x="439420" y="0"/>
                      <a:pt x="981583" y="0"/>
                    </a:cubicBezTo>
                    <a:cubicBezTo>
                      <a:pt x="1523746" y="0"/>
                      <a:pt x="1963166" y="439420"/>
                      <a:pt x="1963166" y="981583"/>
                    </a:cubicBezTo>
                    <a:cubicBezTo>
                      <a:pt x="1963166" y="1523746"/>
                      <a:pt x="1523746" y="1963166"/>
                      <a:pt x="981583" y="1963166"/>
                    </a:cubicBezTo>
                    <a:cubicBezTo>
                      <a:pt x="439420" y="1963166"/>
                      <a:pt x="0" y="1523746"/>
                      <a:pt x="0" y="981583"/>
                    </a:cubicBezTo>
                    <a:close/>
                  </a:path>
                </a:pathLst>
              </a:custGeom>
              <a:gradFill rotWithShape="true">
                <a:gsLst>
                  <a:gs pos="0">
                    <a:srgbClr val="8134EC">
                      <a:alpha val="50196"/>
                    </a:srgbClr>
                  </a:gs>
                  <a:gs pos="77000">
                    <a:srgbClr val="FFFFFF">
                      <a:alpha val="0"/>
                    </a:srgbClr>
                  </a:gs>
                  <a:gs pos="100000">
                    <a:srgbClr val="FFFFFF">
                      <a:alpha val="0"/>
                    </a:srgbClr>
                  </a:gs>
                </a:gsLst>
                <a:path path="circle">
                  <a:fillToRect l="50" r="99950" t="50" b="99950"/>
                </a:path>
                <a:tileRect r="0" l="-99900" b="0" t="-99900"/>
              </a:gradFill>
            </p:spPr>
          </p:sp>
        </p:grpSp>
        <p:sp>
          <p:nvSpPr>
            <p:cNvPr name="Freeform 15" id="15"/>
            <p:cNvSpPr/>
            <p:nvPr/>
          </p:nvSpPr>
          <p:spPr>
            <a:xfrm flipH="false" flipV="false" rot="0">
              <a:off x="480067" y="474976"/>
              <a:ext cx="1005525" cy="1013269"/>
            </a:xfrm>
            <a:custGeom>
              <a:avLst/>
              <a:gdLst/>
              <a:ahLst/>
              <a:cxnLst/>
              <a:rect r="r" b="b" t="t" l="l"/>
              <a:pathLst>
                <a:path h="1013269" w="1005525">
                  <a:moveTo>
                    <a:pt x="0" y="0"/>
                  </a:moveTo>
                  <a:lnTo>
                    <a:pt x="1005525" y="0"/>
                  </a:lnTo>
                  <a:lnTo>
                    <a:pt x="1005525" y="1013269"/>
                  </a:lnTo>
                  <a:lnTo>
                    <a:pt x="0" y="101326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grpSp>
        <p:nvGrpSpPr>
          <p:cNvPr name="Group 16" id="16"/>
          <p:cNvGrpSpPr/>
          <p:nvPr/>
        </p:nvGrpSpPr>
        <p:grpSpPr>
          <a:xfrm rot="0">
            <a:off x="13384306" y="4843938"/>
            <a:ext cx="4268763" cy="3939658"/>
            <a:chOff x="0" y="0"/>
            <a:chExt cx="1124283" cy="1037605"/>
          </a:xfrm>
        </p:grpSpPr>
        <p:sp>
          <p:nvSpPr>
            <p:cNvPr name="Freeform 17" id="17"/>
            <p:cNvSpPr/>
            <p:nvPr/>
          </p:nvSpPr>
          <p:spPr>
            <a:xfrm flipH="false" flipV="false" rot="0">
              <a:off x="0" y="0"/>
              <a:ext cx="1124283" cy="1037605"/>
            </a:xfrm>
            <a:custGeom>
              <a:avLst/>
              <a:gdLst/>
              <a:ahLst/>
              <a:cxnLst/>
              <a:rect r="r" b="b" t="t" l="l"/>
              <a:pathLst>
                <a:path h="1037605" w="1124283">
                  <a:moveTo>
                    <a:pt x="0" y="0"/>
                  </a:moveTo>
                  <a:lnTo>
                    <a:pt x="1124283" y="0"/>
                  </a:lnTo>
                  <a:lnTo>
                    <a:pt x="1124283" y="1037605"/>
                  </a:lnTo>
                  <a:lnTo>
                    <a:pt x="0" y="1037605"/>
                  </a:lnTo>
                  <a:close/>
                </a:path>
              </a:pathLst>
            </a:custGeom>
            <a:solidFill>
              <a:srgbClr val="8134EC">
                <a:alpha val="22745"/>
              </a:srgbClr>
            </a:solidFill>
          </p:spPr>
        </p:sp>
        <p:sp>
          <p:nvSpPr>
            <p:cNvPr name="TextBox 18" id="18"/>
            <p:cNvSpPr txBox="true"/>
            <p:nvPr/>
          </p:nvSpPr>
          <p:spPr>
            <a:xfrm>
              <a:off x="0" y="0"/>
              <a:ext cx="1124283" cy="1037605"/>
            </a:xfrm>
            <a:prstGeom prst="rect">
              <a:avLst/>
            </a:prstGeom>
          </p:spPr>
          <p:txBody>
            <a:bodyPr anchor="ctr" rtlCol="false" tIns="50800" lIns="50800" bIns="50800" rIns="50800"/>
            <a:lstStyle/>
            <a:p>
              <a:pPr algn="ctr">
                <a:lnSpc>
                  <a:spcPts val="2879"/>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B0218">
                <a:alpha val="100000"/>
              </a:srgbClr>
            </a:gs>
            <a:gs pos="100000">
              <a:srgbClr val="240155">
                <a:alpha val="100000"/>
              </a:srgbClr>
            </a:gs>
          </a:gsLst>
          <a:lin ang="2700006"/>
        </a:gradFill>
      </p:bgPr>
    </p:bg>
    <p:spTree>
      <p:nvGrpSpPr>
        <p:cNvPr id="1" name=""/>
        <p:cNvGrpSpPr/>
        <p:nvPr/>
      </p:nvGrpSpPr>
      <p:grpSpPr>
        <a:xfrm>
          <a:off x="0" y="0"/>
          <a:ext cx="0" cy="0"/>
          <a:chOff x="0" y="0"/>
          <a:chExt cx="0" cy="0"/>
        </a:xfrm>
      </p:grpSpPr>
      <p:sp>
        <p:nvSpPr>
          <p:cNvPr name="Freeform 2" id="2"/>
          <p:cNvSpPr/>
          <p:nvPr/>
        </p:nvSpPr>
        <p:spPr>
          <a:xfrm flipH="false" flipV="false" rot="0">
            <a:off x="-5551508" y="-904767"/>
            <a:ext cx="10264301" cy="13707794"/>
          </a:xfrm>
          <a:custGeom>
            <a:avLst/>
            <a:gdLst/>
            <a:ahLst/>
            <a:cxnLst/>
            <a:rect r="r" b="b" t="t" l="l"/>
            <a:pathLst>
              <a:path h="13707794" w="10264301">
                <a:moveTo>
                  <a:pt x="0" y="0"/>
                </a:moveTo>
                <a:lnTo>
                  <a:pt x="10264300" y="0"/>
                </a:lnTo>
                <a:lnTo>
                  <a:pt x="10264300" y="13707794"/>
                </a:lnTo>
                <a:lnTo>
                  <a:pt x="0" y="137077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4465049" y="5278549"/>
            <a:ext cx="4793524" cy="7048194"/>
          </a:xfrm>
          <a:custGeom>
            <a:avLst/>
            <a:gdLst/>
            <a:ahLst/>
            <a:cxnLst/>
            <a:rect r="r" b="b" t="t" l="l"/>
            <a:pathLst>
              <a:path h="7048194" w="4793524">
                <a:moveTo>
                  <a:pt x="0" y="0"/>
                </a:moveTo>
                <a:lnTo>
                  <a:pt x="4793524" y="0"/>
                </a:lnTo>
                <a:lnTo>
                  <a:pt x="4793524" y="7048194"/>
                </a:lnTo>
                <a:lnTo>
                  <a:pt x="0" y="70481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6993046" y="5527086"/>
            <a:ext cx="1320046" cy="4335182"/>
          </a:xfrm>
          <a:custGeom>
            <a:avLst/>
            <a:gdLst/>
            <a:ahLst/>
            <a:cxnLst/>
            <a:rect r="r" b="b" t="t" l="l"/>
            <a:pathLst>
              <a:path h="4335182" w="1320046">
                <a:moveTo>
                  <a:pt x="0" y="0"/>
                </a:moveTo>
                <a:lnTo>
                  <a:pt x="1320046" y="0"/>
                </a:lnTo>
                <a:lnTo>
                  <a:pt x="1320046" y="4335182"/>
                </a:lnTo>
                <a:lnTo>
                  <a:pt x="0" y="43351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308282" y="1984947"/>
            <a:ext cx="1412983" cy="3158573"/>
          </a:xfrm>
          <a:custGeom>
            <a:avLst/>
            <a:gdLst/>
            <a:ahLst/>
            <a:cxnLst/>
            <a:rect r="r" b="b" t="t" l="l"/>
            <a:pathLst>
              <a:path h="3158573" w="1412983">
                <a:moveTo>
                  <a:pt x="0" y="0"/>
                </a:moveTo>
                <a:lnTo>
                  <a:pt x="1412982" y="0"/>
                </a:lnTo>
                <a:lnTo>
                  <a:pt x="1412982" y="3158572"/>
                </a:lnTo>
                <a:lnTo>
                  <a:pt x="0" y="31585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6" id="6"/>
          <p:cNvGrpSpPr/>
          <p:nvPr/>
        </p:nvGrpSpPr>
        <p:grpSpPr>
          <a:xfrm rot="0">
            <a:off x="4840239" y="308975"/>
            <a:ext cx="8725200" cy="963285"/>
            <a:chOff x="0" y="0"/>
            <a:chExt cx="11633600" cy="1284380"/>
          </a:xfrm>
        </p:grpSpPr>
        <p:sp>
          <p:nvSpPr>
            <p:cNvPr name="Freeform 7" id="7"/>
            <p:cNvSpPr/>
            <p:nvPr/>
          </p:nvSpPr>
          <p:spPr>
            <a:xfrm flipH="false" flipV="false" rot="0">
              <a:off x="0" y="0"/>
              <a:ext cx="11633581" cy="1284354"/>
            </a:xfrm>
            <a:custGeom>
              <a:avLst/>
              <a:gdLst/>
              <a:ahLst/>
              <a:cxnLst/>
              <a:rect r="r" b="b" t="t" l="l"/>
              <a:pathLst>
                <a:path h="1284354" w="11633581">
                  <a:moveTo>
                    <a:pt x="0" y="0"/>
                  </a:moveTo>
                  <a:lnTo>
                    <a:pt x="11633581" y="0"/>
                  </a:lnTo>
                  <a:lnTo>
                    <a:pt x="11633581" y="1284354"/>
                  </a:lnTo>
                  <a:lnTo>
                    <a:pt x="0" y="1284354"/>
                  </a:lnTo>
                  <a:close/>
                </a:path>
              </a:pathLst>
            </a:custGeom>
            <a:solidFill>
              <a:srgbClr val="B07CC6">
                <a:alpha val="3137"/>
              </a:srgbClr>
            </a:solidFill>
          </p:spPr>
        </p:sp>
      </p:grpSp>
      <p:sp>
        <p:nvSpPr>
          <p:cNvPr name="TextBox 8" id="8"/>
          <p:cNvSpPr txBox="true"/>
          <p:nvPr/>
        </p:nvSpPr>
        <p:spPr>
          <a:xfrm rot="0">
            <a:off x="1038825" y="366125"/>
            <a:ext cx="16210350" cy="800100"/>
          </a:xfrm>
          <a:prstGeom prst="rect">
            <a:avLst/>
          </a:prstGeom>
        </p:spPr>
        <p:txBody>
          <a:bodyPr anchor="t" rtlCol="false" tIns="0" lIns="0" bIns="0" rIns="0">
            <a:spAutoFit/>
          </a:bodyPr>
          <a:lstStyle/>
          <a:p>
            <a:pPr algn="ctr">
              <a:lnSpc>
                <a:spcPts val="6359"/>
              </a:lnSpc>
            </a:pPr>
            <a:r>
              <a:rPr lang="en-US" b="true" sz="5299">
                <a:solidFill>
                  <a:srgbClr val="FFFFFF"/>
                </a:solidFill>
                <a:latin typeface="Maven Pro Bold"/>
                <a:ea typeface="Maven Pro Bold"/>
                <a:cs typeface="Maven Pro Bold"/>
                <a:sym typeface="Maven Pro Bold"/>
              </a:rPr>
              <a:t>Proposed Methodology</a:t>
            </a:r>
          </a:p>
        </p:txBody>
      </p:sp>
      <p:sp>
        <p:nvSpPr>
          <p:cNvPr name="TextBox 9" id="9"/>
          <p:cNvSpPr txBox="true"/>
          <p:nvPr/>
        </p:nvSpPr>
        <p:spPr>
          <a:xfrm rot="0">
            <a:off x="2867912" y="1867995"/>
            <a:ext cx="7793096" cy="1209675"/>
          </a:xfrm>
          <a:prstGeom prst="rect">
            <a:avLst/>
          </a:prstGeom>
        </p:spPr>
        <p:txBody>
          <a:bodyPr anchor="t" rtlCol="false" tIns="0" lIns="0" bIns="0" rIns="0">
            <a:spAutoFit/>
          </a:bodyPr>
          <a:lstStyle/>
          <a:p>
            <a:pPr algn="l">
              <a:lnSpc>
                <a:spcPts val="4799"/>
              </a:lnSpc>
            </a:pPr>
            <a:r>
              <a:rPr lang="en-US" sz="3999">
                <a:solidFill>
                  <a:srgbClr val="FFFFFF"/>
                </a:solidFill>
                <a:latin typeface="Arimo"/>
                <a:ea typeface="Arimo"/>
                <a:cs typeface="Arimo"/>
                <a:sym typeface="Arimo"/>
              </a:rPr>
              <a:t>3. Explainable AI (XAI) Integration</a:t>
            </a:r>
          </a:p>
          <a:p>
            <a:pPr algn="l">
              <a:lnSpc>
                <a:spcPts val="4800"/>
              </a:lnSpc>
            </a:pPr>
          </a:p>
        </p:txBody>
      </p:sp>
      <p:sp>
        <p:nvSpPr>
          <p:cNvPr name="Freeform 10" id="10"/>
          <p:cNvSpPr/>
          <p:nvPr/>
        </p:nvSpPr>
        <p:spPr>
          <a:xfrm flipH="false" flipV="false" rot="0">
            <a:off x="13403356" y="1529070"/>
            <a:ext cx="4249713" cy="8511400"/>
          </a:xfrm>
          <a:custGeom>
            <a:avLst/>
            <a:gdLst/>
            <a:ahLst/>
            <a:cxnLst/>
            <a:rect r="r" b="b" t="t" l="l"/>
            <a:pathLst>
              <a:path h="8511400" w="4249713">
                <a:moveTo>
                  <a:pt x="0" y="0"/>
                </a:moveTo>
                <a:lnTo>
                  <a:pt x="4249713" y="0"/>
                </a:lnTo>
                <a:lnTo>
                  <a:pt x="4249713" y="8511400"/>
                </a:lnTo>
                <a:lnTo>
                  <a:pt x="0" y="8511400"/>
                </a:lnTo>
                <a:lnTo>
                  <a:pt x="0" y="0"/>
                </a:lnTo>
                <a:close/>
              </a:path>
            </a:pathLst>
          </a:custGeom>
          <a:blipFill>
            <a:blip r:embed="rId11"/>
            <a:stretch>
              <a:fillRect l="0" t="-8140" r="0" b="-8140"/>
            </a:stretch>
          </a:blipFill>
        </p:spPr>
      </p:sp>
      <p:sp>
        <p:nvSpPr>
          <p:cNvPr name="TextBox 11" id="11"/>
          <p:cNvSpPr txBox="true"/>
          <p:nvPr/>
        </p:nvSpPr>
        <p:spPr>
          <a:xfrm rot="0">
            <a:off x="1183431" y="3411045"/>
            <a:ext cx="11261970" cy="6086475"/>
          </a:xfrm>
          <a:prstGeom prst="rect">
            <a:avLst/>
          </a:prstGeom>
        </p:spPr>
        <p:txBody>
          <a:bodyPr anchor="t" rtlCol="false" tIns="0" lIns="0" bIns="0" rIns="0">
            <a:spAutoFit/>
          </a:bodyPr>
          <a:lstStyle/>
          <a:p>
            <a:pPr algn="just" marL="669286" indent="-334643" lvl="1">
              <a:lnSpc>
                <a:spcPts val="3719"/>
              </a:lnSpc>
              <a:buFont typeface="Arial"/>
              <a:buChar char="•"/>
            </a:pPr>
            <a:r>
              <a:rPr lang="en-US" sz="3099">
                <a:solidFill>
                  <a:srgbClr val="FFFFFF"/>
                </a:solidFill>
                <a:latin typeface="Maven Pro"/>
                <a:ea typeface="Maven Pro"/>
                <a:cs typeface="Maven Pro"/>
                <a:sym typeface="Maven Pro"/>
              </a:rPr>
              <a:t>To improve tra</a:t>
            </a:r>
            <a:r>
              <a:rPr lang="en-US" sz="3099">
                <a:solidFill>
                  <a:srgbClr val="FFFFFF"/>
                </a:solidFill>
                <a:latin typeface="Maven Pro"/>
                <a:ea typeface="Maven Pro"/>
                <a:cs typeface="Maven Pro"/>
                <a:sym typeface="Maven Pro"/>
              </a:rPr>
              <a:t>nsparency, we implemented Integrated Gradients for model interpretability.</a:t>
            </a:r>
          </a:p>
          <a:p>
            <a:pPr algn="just">
              <a:lnSpc>
                <a:spcPts val="3719"/>
              </a:lnSpc>
            </a:pPr>
          </a:p>
          <a:p>
            <a:pPr algn="just" marL="669286" indent="-334643" lvl="1">
              <a:lnSpc>
                <a:spcPts val="3719"/>
              </a:lnSpc>
              <a:buFont typeface="Arial"/>
              <a:buChar char="•"/>
            </a:pPr>
            <a:r>
              <a:rPr lang="en-US" sz="3099">
                <a:solidFill>
                  <a:srgbClr val="FFFFFF"/>
                </a:solidFill>
                <a:latin typeface="Maven Pro"/>
                <a:ea typeface="Maven Pro"/>
                <a:cs typeface="Maven Pro"/>
                <a:sym typeface="Maven Pro"/>
              </a:rPr>
              <a:t>Heatmaps were generated to visualize the image regions that influenced the model’s predictions.</a:t>
            </a:r>
          </a:p>
          <a:p>
            <a:pPr algn="just">
              <a:lnSpc>
                <a:spcPts val="3719"/>
              </a:lnSpc>
            </a:pPr>
          </a:p>
          <a:p>
            <a:pPr algn="just" marL="669286" indent="-334643" lvl="1">
              <a:lnSpc>
                <a:spcPts val="3719"/>
              </a:lnSpc>
              <a:buFont typeface="Arial"/>
              <a:buChar char="•"/>
            </a:pPr>
            <a:r>
              <a:rPr lang="en-US" sz="3099">
                <a:solidFill>
                  <a:srgbClr val="FFFFFF"/>
                </a:solidFill>
                <a:latin typeface="Maven Pro"/>
                <a:ea typeface="Maven Pro"/>
                <a:cs typeface="Maven Pro"/>
                <a:sym typeface="Maven Pro"/>
              </a:rPr>
              <a:t>Diff</a:t>
            </a:r>
            <a:r>
              <a:rPr lang="en-US" sz="3099">
                <a:solidFill>
                  <a:srgbClr val="FFFFFF"/>
                </a:solidFill>
                <a:latin typeface="Maven Pro"/>
                <a:ea typeface="Maven Pro"/>
                <a:cs typeface="Maven Pro"/>
                <a:sym typeface="Maven Pro"/>
              </a:rPr>
              <a:t>erent colormaps (jet, plasma, viridis, etc.) were applied for clearer insights.</a:t>
            </a:r>
          </a:p>
          <a:p>
            <a:pPr algn="just">
              <a:lnSpc>
                <a:spcPts val="3719"/>
              </a:lnSpc>
            </a:pPr>
          </a:p>
          <a:p>
            <a:pPr algn="just" marL="669286" indent="-334643" lvl="1">
              <a:lnSpc>
                <a:spcPts val="3719"/>
              </a:lnSpc>
              <a:buFont typeface="Arial"/>
              <a:buChar char="•"/>
            </a:pPr>
            <a:r>
              <a:rPr lang="en-US" sz="3099">
                <a:solidFill>
                  <a:srgbClr val="FFFFFF"/>
                </a:solidFill>
                <a:latin typeface="Maven Pro"/>
                <a:ea typeface="Maven Pro"/>
                <a:cs typeface="Maven Pro"/>
                <a:sym typeface="Maven Pro"/>
              </a:rPr>
              <a:t>This step ensured that the model focused on relevant features rather than artifacts, improving trust and reliability.</a:t>
            </a:r>
          </a:p>
          <a:p>
            <a:pPr algn="just">
              <a:lnSpc>
                <a:spcPts val="3719"/>
              </a:lnSpc>
            </a:pPr>
          </a:p>
        </p:txBody>
      </p:sp>
      <p:grpSp>
        <p:nvGrpSpPr>
          <p:cNvPr name="Group 12" id="12"/>
          <p:cNvGrpSpPr/>
          <p:nvPr/>
        </p:nvGrpSpPr>
        <p:grpSpPr>
          <a:xfrm rot="0">
            <a:off x="1183431" y="1519545"/>
            <a:ext cx="1472400" cy="1472400"/>
            <a:chOff x="0" y="0"/>
            <a:chExt cx="1963200" cy="1963200"/>
          </a:xfrm>
        </p:grpSpPr>
        <p:grpSp>
          <p:nvGrpSpPr>
            <p:cNvPr name="Group 13" id="13"/>
            <p:cNvGrpSpPr/>
            <p:nvPr/>
          </p:nvGrpSpPr>
          <p:grpSpPr>
            <a:xfrm rot="0">
              <a:off x="0" y="0"/>
              <a:ext cx="1963200" cy="1963200"/>
              <a:chOff x="0" y="0"/>
              <a:chExt cx="1963200" cy="1963200"/>
            </a:xfrm>
          </p:grpSpPr>
          <p:sp>
            <p:nvSpPr>
              <p:cNvPr name="Freeform 14" id="14"/>
              <p:cNvSpPr/>
              <p:nvPr/>
            </p:nvSpPr>
            <p:spPr>
              <a:xfrm flipH="false" flipV="false" rot="0">
                <a:off x="0" y="0"/>
                <a:ext cx="1963166" cy="1963166"/>
              </a:xfrm>
              <a:custGeom>
                <a:avLst/>
                <a:gdLst/>
                <a:ahLst/>
                <a:cxnLst/>
                <a:rect r="r" b="b" t="t" l="l"/>
                <a:pathLst>
                  <a:path h="1963166" w="1963166">
                    <a:moveTo>
                      <a:pt x="0" y="981583"/>
                    </a:moveTo>
                    <a:cubicBezTo>
                      <a:pt x="0" y="439420"/>
                      <a:pt x="439420" y="0"/>
                      <a:pt x="981583" y="0"/>
                    </a:cubicBezTo>
                    <a:cubicBezTo>
                      <a:pt x="1523746" y="0"/>
                      <a:pt x="1963166" y="439420"/>
                      <a:pt x="1963166" y="981583"/>
                    </a:cubicBezTo>
                    <a:cubicBezTo>
                      <a:pt x="1963166" y="1523746"/>
                      <a:pt x="1523746" y="1963166"/>
                      <a:pt x="981583" y="1963166"/>
                    </a:cubicBezTo>
                    <a:cubicBezTo>
                      <a:pt x="439420" y="1963166"/>
                      <a:pt x="0" y="1523746"/>
                      <a:pt x="0" y="981583"/>
                    </a:cubicBezTo>
                    <a:close/>
                  </a:path>
                </a:pathLst>
              </a:custGeom>
              <a:gradFill rotWithShape="true">
                <a:gsLst>
                  <a:gs pos="0">
                    <a:srgbClr val="8134EC">
                      <a:alpha val="50196"/>
                    </a:srgbClr>
                  </a:gs>
                  <a:gs pos="77000">
                    <a:srgbClr val="FFFFFF">
                      <a:alpha val="0"/>
                    </a:srgbClr>
                  </a:gs>
                  <a:gs pos="100000">
                    <a:srgbClr val="FFFFFF">
                      <a:alpha val="0"/>
                    </a:srgbClr>
                  </a:gs>
                </a:gsLst>
                <a:path path="circle">
                  <a:fillToRect l="50" r="99950" t="50" b="99950"/>
                </a:path>
                <a:tileRect r="0" l="-99900" b="0" t="-99900"/>
              </a:gradFill>
            </p:spPr>
          </p:sp>
        </p:grpSp>
        <p:sp>
          <p:nvSpPr>
            <p:cNvPr name="Freeform 15" id="15"/>
            <p:cNvSpPr/>
            <p:nvPr/>
          </p:nvSpPr>
          <p:spPr>
            <a:xfrm flipH="false" flipV="false" rot="0">
              <a:off x="533960" y="475035"/>
              <a:ext cx="895277" cy="1013477"/>
            </a:xfrm>
            <a:custGeom>
              <a:avLst/>
              <a:gdLst/>
              <a:ahLst/>
              <a:cxnLst/>
              <a:rect r="r" b="b" t="t" l="l"/>
              <a:pathLst>
                <a:path h="1013477" w="895277">
                  <a:moveTo>
                    <a:pt x="0" y="0"/>
                  </a:moveTo>
                  <a:lnTo>
                    <a:pt x="895277" y="0"/>
                  </a:lnTo>
                  <a:lnTo>
                    <a:pt x="895277" y="1013477"/>
                  </a:lnTo>
                  <a:lnTo>
                    <a:pt x="0" y="101347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grpSp>
        <p:nvGrpSpPr>
          <p:cNvPr name="Group 16" id="16"/>
          <p:cNvGrpSpPr/>
          <p:nvPr/>
        </p:nvGrpSpPr>
        <p:grpSpPr>
          <a:xfrm rot="0">
            <a:off x="14691590" y="8860661"/>
            <a:ext cx="1787544" cy="1064169"/>
            <a:chOff x="0" y="0"/>
            <a:chExt cx="470793" cy="280275"/>
          </a:xfrm>
        </p:grpSpPr>
        <p:sp>
          <p:nvSpPr>
            <p:cNvPr name="Freeform 17" id="17"/>
            <p:cNvSpPr/>
            <p:nvPr/>
          </p:nvSpPr>
          <p:spPr>
            <a:xfrm flipH="false" flipV="false" rot="0">
              <a:off x="0" y="0"/>
              <a:ext cx="470793" cy="280275"/>
            </a:xfrm>
            <a:custGeom>
              <a:avLst/>
              <a:gdLst/>
              <a:ahLst/>
              <a:cxnLst/>
              <a:rect r="r" b="b" t="t" l="l"/>
              <a:pathLst>
                <a:path h="280275" w="470793">
                  <a:moveTo>
                    <a:pt x="0" y="0"/>
                  </a:moveTo>
                  <a:lnTo>
                    <a:pt x="470793" y="0"/>
                  </a:lnTo>
                  <a:lnTo>
                    <a:pt x="470793" y="280275"/>
                  </a:lnTo>
                  <a:lnTo>
                    <a:pt x="0" y="280275"/>
                  </a:lnTo>
                  <a:close/>
                </a:path>
              </a:pathLst>
            </a:custGeom>
            <a:solidFill>
              <a:srgbClr val="8134EC">
                <a:alpha val="22745"/>
              </a:srgbClr>
            </a:solidFill>
          </p:spPr>
        </p:sp>
        <p:sp>
          <p:nvSpPr>
            <p:cNvPr name="TextBox 18" id="18"/>
            <p:cNvSpPr txBox="true"/>
            <p:nvPr/>
          </p:nvSpPr>
          <p:spPr>
            <a:xfrm>
              <a:off x="0" y="0"/>
              <a:ext cx="470793" cy="280275"/>
            </a:xfrm>
            <a:prstGeom prst="rect">
              <a:avLst/>
            </a:prstGeom>
          </p:spPr>
          <p:txBody>
            <a:bodyPr anchor="ctr" rtlCol="false" tIns="50800" lIns="50800" bIns="50800" rIns="50800"/>
            <a:lstStyle/>
            <a:p>
              <a:pPr algn="ctr">
                <a:lnSpc>
                  <a:spcPts val="287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B0218">
                <a:alpha val="100000"/>
              </a:srgbClr>
            </a:gs>
            <a:gs pos="100000">
              <a:srgbClr val="240155">
                <a:alpha val="100000"/>
              </a:srgbClr>
            </a:gs>
          </a:gsLst>
          <a:lin ang="2700006"/>
        </a:gradFill>
      </p:bgPr>
    </p:bg>
    <p:spTree>
      <p:nvGrpSpPr>
        <p:cNvPr id="1" name=""/>
        <p:cNvGrpSpPr/>
        <p:nvPr/>
      </p:nvGrpSpPr>
      <p:grpSpPr>
        <a:xfrm>
          <a:off x="0" y="0"/>
          <a:ext cx="0" cy="0"/>
          <a:chOff x="0" y="0"/>
          <a:chExt cx="0" cy="0"/>
        </a:xfrm>
      </p:grpSpPr>
      <p:sp>
        <p:nvSpPr>
          <p:cNvPr name="Freeform 2" id="2"/>
          <p:cNvSpPr/>
          <p:nvPr/>
        </p:nvSpPr>
        <p:spPr>
          <a:xfrm flipH="false" flipV="false" rot="0">
            <a:off x="13398520" y="-1097119"/>
            <a:ext cx="5746691" cy="4351868"/>
          </a:xfrm>
          <a:custGeom>
            <a:avLst/>
            <a:gdLst/>
            <a:ahLst/>
            <a:cxnLst/>
            <a:rect r="r" b="b" t="t" l="l"/>
            <a:pathLst>
              <a:path h="4351868" w="5746691">
                <a:moveTo>
                  <a:pt x="0" y="0"/>
                </a:moveTo>
                <a:lnTo>
                  <a:pt x="5746692" y="0"/>
                </a:lnTo>
                <a:lnTo>
                  <a:pt x="5746692" y="4351868"/>
                </a:lnTo>
                <a:lnTo>
                  <a:pt x="0" y="43518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5120046" y="109680"/>
            <a:ext cx="3008350" cy="2488314"/>
          </a:xfrm>
          <a:custGeom>
            <a:avLst/>
            <a:gdLst/>
            <a:ahLst/>
            <a:cxnLst/>
            <a:rect r="r" b="b" t="t" l="l"/>
            <a:pathLst>
              <a:path h="2488314" w="3008350">
                <a:moveTo>
                  <a:pt x="0" y="0"/>
                </a:moveTo>
                <a:lnTo>
                  <a:pt x="3008350" y="0"/>
                </a:lnTo>
                <a:lnTo>
                  <a:pt x="3008350" y="2488314"/>
                </a:lnTo>
                <a:lnTo>
                  <a:pt x="0" y="24883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66854" y="6952180"/>
            <a:ext cx="1365402" cy="3094564"/>
          </a:xfrm>
          <a:custGeom>
            <a:avLst/>
            <a:gdLst/>
            <a:ahLst/>
            <a:cxnLst/>
            <a:rect r="r" b="b" t="t" l="l"/>
            <a:pathLst>
              <a:path h="3094564" w="1365402">
                <a:moveTo>
                  <a:pt x="0" y="0"/>
                </a:moveTo>
                <a:lnTo>
                  <a:pt x="1365402" y="0"/>
                </a:lnTo>
                <a:lnTo>
                  <a:pt x="1365402" y="3094564"/>
                </a:lnTo>
                <a:lnTo>
                  <a:pt x="0" y="3094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5" id="5"/>
          <p:cNvSpPr txBox="true"/>
          <p:nvPr/>
        </p:nvSpPr>
        <p:spPr>
          <a:xfrm rot="0">
            <a:off x="1298548" y="645428"/>
            <a:ext cx="15225150" cy="857250"/>
          </a:xfrm>
          <a:prstGeom prst="rect">
            <a:avLst/>
          </a:prstGeom>
        </p:spPr>
        <p:txBody>
          <a:bodyPr anchor="t" rtlCol="false" tIns="0" lIns="0" bIns="0" rIns="0">
            <a:spAutoFit/>
          </a:bodyPr>
          <a:lstStyle/>
          <a:p>
            <a:pPr algn="ctr">
              <a:lnSpc>
                <a:spcPts val="6719"/>
              </a:lnSpc>
            </a:pPr>
            <a:r>
              <a:rPr lang="en-US" b="true" sz="5599">
                <a:solidFill>
                  <a:srgbClr val="FFFFFF"/>
                </a:solidFill>
                <a:latin typeface="Maven Pro Bold"/>
                <a:ea typeface="Maven Pro Bold"/>
                <a:cs typeface="Maven Pro Bold"/>
                <a:sym typeface="Maven Pro Bold"/>
              </a:rPr>
              <a:t>Our Unique Approach</a:t>
            </a:r>
          </a:p>
        </p:txBody>
      </p:sp>
      <p:grpSp>
        <p:nvGrpSpPr>
          <p:cNvPr name="Group 6" id="6"/>
          <p:cNvGrpSpPr/>
          <p:nvPr/>
        </p:nvGrpSpPr>
        <p:grpSpPr>
          <a:xfrm rot="0">
            <a:off x="11473744" y="1144130"/>
            <a:ext cx="476692" cy="476744"/>
            <a:chOff x="0" y="0"/>
            <a:chExt cx="635589" cy="635659"/>
          </a:xfrm>
        </p:grpSpPr>
        <p:sp>
          <p:nvSpPr>
            <p:cNvPr name="Freeform 7" id="7"/>
            <p:cNvSpPr/>
            <p:nvPr/>
          </p:nvSpPr>
          <p:spPr>
            <a:xfrm flipH="false" flipV="false" rot="0">
              <a:off x="0" y="127"/>
              <a:ext cx="635635" cy="635381"/>
            </a:xfrm>
            <a:custGeom>
              <a:avLst/>
              <a:gdLst/>
              <a:ahLst/>
              <a:cxnLst/>
              <a:rect r="r" b="b" t="t" l="l"/>
              <a:pathLst>
                <a:path h="635381" w="635635">
                  <a:moveTo>
                    <a:pt x="574294" y="207518"/>
                  </a:moveTo>
                  <a:cubicBezTo>
                    <a:pt x="635635" y="348869"/>
                    <a:pt x="569595" y="513969"/>
                    <a:pt x="428117" y="574167"/>
                  </a:cubicBezTo>
                  <a:cubicBezTo>
                    <a:pt x="286512" y="635381"/>
                    <a:pt x="121412" y="570611"/>
                    <a:pt x="61341" y="429133"/>
                  </a:cubicBezTo>
                  <a:cubicBezTo>
                    <a:pt x="0" y="286512"/>
                    <a:pt x="64897" y="122682"/>
                    <a:pt x="207645" y="61341"/>
                  </a:cubicBezTo>
                  <a:cubicBezTo>
                    <a:pt x="348996" y="0"/>
                    <a:pt x="512953" y="65913"/>
                    <a:pt x="574294" y="207518"/>
                  </a:cubicBezTo>
                </a:path>
              </a:pathLst>
            </a:custGeom>
            <a:gradFill rotWithShape="true">
              <a:gsLst>
                <a:gs pos="0">
                  <a:srgbClr val="FFFFFF">
                    <a:alpha val="50196"/>
                  </a:srgbClr>
                </a:gs>
                <a:gs pos="57000">
                  <a:srgbClr val="FFFFFF">
                    <a:alpha val="0"/>
                  </a:srgbClr>
                </a:gs>
                <a:gs pos="100000">
                  <a:srgbClr val="FFFFFF">
                    <a:alpha val="0"/>
                  </a:srgbClr>
                </a:gs>
              </a:gsLst>
              <a:path path="circle">
                <a:fillToRect l="50" r="99950" t="50" b="99950"/>
              </a:path>
              <a:tileRect r="0" l="-99900" b="0" t="-99900"/>
            </a:gradFill>
          </p:spPr>
        </p:sp>
      </p:grpSp>
      <p:grpSp>
        <p:nvGrpSpPr>
          <p:cNvPr name="Group 8" id="8"/>
          <p:cNvGrpSpPr/>
          <p:nvPr/>
        </p:nvGrpSpPr>
        <p:grpSpPr>
          <a:xfrm rot="0">
            <a:off x="5825023" y="1749799"/>
            <a:ext cx="5887067" cy="1108240"/>
            <a:chOff x="0" y="0"/>
            <a:chExt cx="1550503" cy="291882"/>
          </a:xfrm>
        </p:grpSpPr>
        <p:sp>
          <p:nvSpPr>
            <p:cNvPr name="Freeform 9" id="9"/>
            <p:cNvSpPr/>
            <p:nvPr/>
          </p:nvSpPr>
          <p:spPr>
            <a:xfrm flipH="false" flipV="false" rot="0">
              <a:off x="0" y="0"/>
              <a:ext cx="1550503" cy="291882"/>
            </a:xfrm>
            <a:custGeom>
              <a:avLst/>
              <a:gdLst/>
              <a:ahLst/>
              <a:cxnLst/>
              <a:rect r="r" b="b" t="t" l="l"/>
              <a:pathLst>
                <a:path h="291882" w="1550503">
                  <a:moveTo>
                    <a:pt x="0" y="0"/>
                  </a:moveTo>
                  <a:lnTo>
                    <a:pt x="1550503" y="0"/>
                  </a:lnTo>
                  <a:lnTo>
                    <a:pt x="1550503" y="291882"/>
                  </a:lnTo>
                  <a:lnTo>
                    <a:pt x="0" y="291882"/>
                  </a:lnTo>
                  <a:close/>
                </a:path>
              </a:pathLst>
            </a:custGeom>
            <a:solidFill>
              <a:srgbClr val="8134EC">
                <a:alpha val="27843"/>
              </a:srgbClr>
            </a:solidFill>
          </p:spPr>
        </p:sp>
        <p:sp>
          <p:nvSpPr>
            <p:cNvPr name="TextBox 10" id="10"/>
            <p:cNvSpPr txBox="true"/>
            <p:nvPr/>
          </p:nvSpPr>
          <p:spPr>
            <a:xfrm>
              <a:off x="0" y="0"/>
              <a:ext cx="1550503" cy="291882"/>
            </a:xfrm>
            <a:prstGeom prst="rect">
              <a:avLst/>
            </a:prstGeom>
          </p:spPr>
          <p:txBody>
            <a:bodyPr anchor="ctr" rtlCol="false" tIns="50800" lIns="50800" bIns="50800" rIns="50800"/>
            <a:lstStyle/>
            <a:p>
              <a:pPr algn="ctr">
                <a:lnSpc>
                  <a:spcPts val="2879"/>
                </a:lnSpc>
              </a:pPr>
            </a:p>
          </p:txBody>
        </p:sp>
      </p:grpSp>
      <p:sp>
        <p:nvSpPr>
          <p:cNvPr name="Freeform 11" id="11"/>
          <p:cNvSpPr/>
          <p:nvPr/>
        </p:nvSpPr>
        <p:spPr>
          <a:xfrm flipH="false" flipV="false" rot="0">
            <a:off x="615847" y="3551164"/>
            <a:ext cx="11301259" cy="5707136"/>
          </a:xfrm>
          <a:custGeom>
            <a:avLst/>
            <a:gdLst/>
            <a:ahLst/>
            <a:cxnLst/>
            <a:rect r="r" b="b" t="t" l="l"/>
            <a:pathLst>
              <a:path h="5707136" w="11301259">
                <a:moveTo>
                  <a:pt x="0" y="0"/>
                </a:moveTo>
                <a:lnTo>
                  <a:pt x="11301259" y="0"/>
                </a:lnTo>
                <a:lnTo>
                  <a:pt x="11301259" y="5707136"/>
                </a:lnTo>
                <a:lnTo>
                  <a:pt x="0" y="5707136"/>
                </a:lnTo>
                <a:lnTo>
                  <a:pt x="0" y="0"/>
                </a:lnTo>
                <a:close/>
              </a:path>
            </a:pathLst>
          </a:custGeom>
          <a:blipFill>
            <a:blip r:embed="rId9"/>
            <a:stretch>
              <a:fillRect l="0" t="0" r="0" b="0"/>
            </a:stretch>
          </a:blipFill>
        </p:spPr>
      </p:sp>
      <p:sp>
        <p:nvSpPr>
          <p:cNvPr name="TextBox 12" id="12"/>
          <p:cNvSpPr txBox="true"/>
          <p:nvPr/>
        </p:nvSpPr>
        <p:spPr>
          <a:xfrm rot="0">
            <a:off x="6032925" y="1931244"/>
            <a:ext cx="6222150" cy="666750"/>
          </a:xfrm>
          <a:prstGeom prst="rect">
            <a:avLst/>
          </a:prstGeom>
        </p:spPr>
        <p:txBody>
          <a:bodyPr anchor="t" rtlCol="false" tIns="0" lIns="0" bIns="0" rIns="0">
            <a:spAutoFit/>
          </a:bodyPr>
          <a:lstStyle/>
          <a:p>
            <a:pPr algn="l">
              <a:lnSpc>
                <a:spcPts val="5279"/>
              </a:lnSpc>
            </a:pPr>
            <a:r>
              <a:rPr lang="en-US" b="true" sz="4399">
                <a:solidFill>
                  <a:srgbClr val="D9CAEA"/>
                </a:solidFill>
                <a:latin typeface="Livvic Bold"/>
                <a:ea typeface="Livvic Bold"/>
                <a:cs typeface="Livvic Bold"/>
                <a:sym typeface="Livvic Bold"/>
              </a:rPr>
              <a:t>Explainable AI (XAI)</a:t>
            </a:r>
          </a:p>
        </p:txBody>
      </p:sp>
      <p:sp>
        <p:nvSpPr>
          <p:cNvPr name="TextBox 13" id="13"/>
          <p:cNvSpPr txBox="true"/>
          <p:nvPr/>
        </p:nvSpPr>
        <p:spPr>
          <a:xfrm rot="0">
            <a:off x="12255075" y="3303514"/>
            <a:ext cx="5653052" cy="6276975"/>
          </a:xfrm>
          <a:prstGeom prst="rect">
            <a:avLst/>
          </a:prstGeom>
        </p:spPr>
        <p:txBody>
          <a:bodyPr anchor="t" rtlCol="false" tIns="0" lIns="0" bIns="0" rIns="0">
            <a:spAutoFit/>
          </a:bodyPr>
          <a:lstStyle/>
          <a:p>
            <a:pPr algn="l" marL="647697" indent="-323848" lvl="1">
              <a:lnSpc>
                <a:spcPts val="3599"/>
              </a:lnSpc>
              <a:buFont typeface="Arial"/>
              <a:buChar char="•"/>
            </a:pPr>
            <a:r>
              <a:rPr lang="en-US" sz="2999">
                <a:solidFill>
                  <a:srgbClr val="FFFFFF"/>
                </a:solidFill>
                <a:latin typeface="Maven Pro"/>
                <a:ea typeface="Maven Pro"/>
                <a:cs typeface="Maven Pro"/>
                <a:sym typeface="Maven Pro"/>
              </a:rPr>
              <a:t>Deepfake detection models often act as black boxes, making it difficult t</a:t>
            </a:r>
            <a:r>
              <a:rPr lang="en-US" sz="2999">
                <a:solidFill>
                  <a:srgbClr val="FFFFFF"/>
                </a:solidFill>
                <a:latin typeface="Maven Pro"/>
                <a:ea typeface="Maven Pro"/>
                <a:cs typeface="Maven Pro"/>
                <a:sym typeface="Maven Pro"/>
              </a:rPr>
              <a:t>o understand their decisions. </a:t>
            </a:r>
          </a:p>
          <a:p>
            <a:pPr algn="l">
              <a:lnSpc>
                <a:spcPts val="3599"/>
              </a:lnSpc>
            </a:pPr>
          </a:p>
          <a:p>
            <a:pPr algn="l" marL="647697" indent="-323848" lvl="1">
              <a:lnSpc>
                <a:spcPts val="3599"/>
              </a:lnSpc>
              <a:buFont typeface="Arial"/>
              <a:buChar char="•"/>
            </a:pPr>
            <a:r>
              <a:rPr lang="en-US" sz="2999">
                <a:solidFill>
                  <a:srgbClr val="FFFFFF"/>
                </a:solidFill>
                <a:latin typeface="Maven Pro"/>
                <a:ea typeface="Maven Pro"/>
                <a:cs typeface="Maven Pro"/>
                <a:sym typeface="Maven Pro"/>
              </a:rPr>
              <a:t>To improve trust and transparency, we integrated Explainable AI (XAI) using Integrated Gradients. </a:t>
            </a:r>
          </a:p>
          <a:p>
            <a:pPr algn="l">
              <a:lnSpc>
                <a:spcPts val="3599"/>
              </a:lnSpc>
            </a:pPr>
          </a:p>
          <a:p>
            <a:pPr algn="l" marL="647697" indent="-323848" lvl="1">
              <a:lnSpc>
                <a:spcPts val="3599"/>
              </a:lnSpc>
              <a:buFont typeface="Arial"/>
              <a:buChar char="•"/>
            </a:pPr>
            <a:r>
              <a:rPr lang="en-US" sz="2999">
                <a:solidFill>
                  <a:srgbClr val="FFFFFF"/>
                </a:solidFill>
                <a:latin typeface="Maven Pro"/>
                <a:ea typeface="Maven Pro"/>
                <a:cs typeface="Maven Pro"/>
                <a:sym typeface="Maven Pro"/>
              </a:rPr>
              <a:t>It will help us to validate whether the model focused on meaningful patterns rather than irrelevant noise.</a:t>
            </a:r>
          </a:p>
        </p:txBody>
      </p:sp>
      <p:sp>
        <p:nvSpPr>
          <p:cNvPr name="TextBox 14" id="14"/>
          <p:cNvSpPr txBox="true"/>
          <p:nvPr/>
        </p:nvSpPr>
        <p:spPr>
          <a:xfrm rot="0">
            <a:off x="3890704" y="9580489"/>
            <a:ext cx="5060057" cy="361950"/>
          </a:xfrm>
          <a:prstGeom prst="rect">
            <a:avLst/>
          </a:prstGeom>
        </p:spPr>
        <p:txBody>
          <a:bodyPr anchor="t" rtlCol="false" tIns="0" lIns="0" bIns="0" rIns="0">
            <a:spAutoFit/>
          </a:bodyPr>
          <a:lstStyle/>
          <a:p>
            <a:pPr algn="ctr">
              <a:lnSpc>
                <a:spcPts val="2879"/>
              </a:lnSpc>
              <a:spcBef>
                <a:spcPct val="0"/>
              </a:spcBef>
            </a:pPr>
            <a:r>
              <a:rPr lang="en-US" sz="2400">
                <a:solidFill>
                  <a:srgbClr val="FFFFFF"/>
                </a:solidFill>
                <a:latin typeface="Maven Pro"/>
                <a:ea typeface="Maven Pro"/>
                <a:cs typeface="Maven Pro"/>
                <a:sym typeface="Maven Pro"/>
              </a:rPr>
              <a:t>Fig 3.  Integrated Gradients Example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DAGc2308DFY</dc:identifier>
  <dcterms:modified xsi:type="dcterms:W3CDTF">2011-08-01T06:04:30Z</dcterms:modified>
  <cp:revision>1</cp:revision>
  <dc:title>ML idea review PPT.pptx</dc:title>
</cp:coreProperties>
</file>